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61"/>
  </p:notesMasterIdLst>
  <p:sldIdLst>
    <p:sldId id="256" r:id="rId2"/>
    <p:sldId id="306" r:id="rId3"/>
    <p:sldId id="367" r:id="rId4"/>
    <p:sldId id="368" r:id="rId5"/>
    <p:sldId id="426" r:id="rId6"/>
    <p:sldId id="423" r:id="rId7"/>
    <p:sldId id="424" r:id="rId8"/>
    <p:sldId id="425" r:id="rId9"/>
    <p:sldId id="419" r:id="rId10"/>
    <p:sldId id="428" r:id="rId11"/>
    <p:sldId id="427" r:id="rId12"/>
    <p:sldId id="429" r:id="rId13"/>
    <p:sldId id="430" r:id="rId14"/>
    <p:sldId id="431" r:id="rId15"/>
    <p:sldId id="420" r:id="rId16"/>
    <p:sldId id="369" r:id="rId17"/>
    <p:sldId id="370" r:id="rId18"/>
    <p:sldId id="371" r:id="rId19"/>
    <p:sldId id="433" r:id="rId20"/>
    <p:sldId id="434" r:id="rId21"/>
    <p:sldId id="415" r:id="rId22"/>
    <p:sldId id="365" r:id="rId23"/>
    <p:sldId id="366" r:id="rId24"/>
    <p:sldId id="421" r:id="rId25"/>
    <p:sldId id="372" r:id="rId26"/>
    <p:sldId id="375" r:id="rId27"/>
    <p:sldId id="402" r:id="rId28"/>
    <p:sldId id="358" r:id="rId29"/>
    <p:sldId id="376" r:id="rId30"/>
    <p:sldId id="416" r:id="rId31"/>
    <p:sldId id="417" r:id="rId32"/>
    <p:sldId id="377" r:id="rId33"/>
    <p:sldId id="373" r:id="rId34"/>
    <p:sldId id="379" r:id="rId35"/>
    <p:sldId id="374" r:id="rId36"/>
    <p:sldId id="380" r:id="rId37"/>
    <p:sldId id="382" r:id="rId38"/>
    <p:sldId id="383" r:id="rId39"/>
    <p:sldId id="384" r:id="rId40"/>
    <p:sldId id="385" r:id="rId41"/>
    <p:sldId id="386" r:id="rId42"/>
    <p:sldId id="387" r:id="rId43"/>
    <p:sldId id="388" r:id="rId44"/>
    <p:sldId id="389" r:id="rId45"/>
    <p:sldId id="390" r:id="rId46"/>
    <p:sldId id="414" r:id="rId47"/>
    <p:sldId id="405" r:id="rId48"/>
    <p:sldId id="412" r:id="rId49"/>
    <p:sldId id="413" r:id="rId50"/>
    <p:sldId id="378" r:id="rId51"/>
    <p:sldId id="418" r:id="rId52"/>
    <p:sldId id="435" r:id="rId53"/>
    <p:sldId id="350" r:id="rId54"/>
    <p:sldId id="349" r:id="rId55"/>
    <p:sldId id="361" r:id="rId56"/>
    <p:sldId id="353" r:id="rId57"/>
    <p:sldId id="354" r:id="rId58"/>
    <p:sldId id="293" r:id="rId59"/>
    <p:sldId id="318"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柯 雅心" initials="柯" lastIdx="2" clrIdx="0">
    <p:extLst>
      <p:ext uri="{19B8F6BF-5375-455C-9EA6-DF929625EA0E}">
        <p15:presenceInfo xmlns:p15="http://schemas.microsoft.com/office/powerpoint/2012/main" userId="92cf7aa04da3779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51C50"/>
    <a:srgbClr val="C42772"/>
    <a:srgbClr val="9719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4" autoAdjust="0"/>
    <p:restoredTop sz="86781" autoAdjust="0"/>
  </p:normalViewPr>
  <p:slideViewPr>
    <p:cSldViewPr snapToGrid="0">
      <p:cViewPr varScale="1">
        <p:scale>
          <a:sx n="109" d="100"/>
          <a:sy n="109" d="100"/>
        </p:scale>
        <p:origin x="5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6B521D-DBAA-43D9-9072-84B706BE836A}" type="datetimeFigureOut">
              <a:rPr lang="zh-CN" altLang="en-US" smtClean="0"/>
              <a:t>2025/1/13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39FD7-10F0-4285-9007-02347AB7E002}" type="slidenum">
              <a:rPr lang="zh-CN" altLang="en-US" smtClean="0"/>
              <a:t>‹#›</a:t>
            </a:fld>
            <a:endParaRPr lang="zh-CN" altLang="en-US"/>
          </a:p>
        </p:txBody>
      </p:sp>
    </p:spTree>
    <p:extLst>
      <p:ext uri="{BB962C8B-B14F-4D97-AF65-F5344CB8AC3E}">
        <p14:creationId xmlns:p14="http://schemas.microsoft.com/office/powerpoint/2010/main" val="30638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https://www.altexsoft.com/blog/datascience/what-is-data-engineering-explaining-data-pipeline-data-warehouse-and-data-engineer-role/</a:t>
            </a:r>
          </a:p>
        </p:txBody>
      </p:sp>
      <p:sp>
        <p:nvSpPr>
          <p:cNvPr id="4" name="灯片编号占位符 3"/>
          <p:cNvSpPr>
            <a:spLocks noGrp="1"/>
          </p:cNvSpPr>
          <p:nvPr>
            <p:ph type="sldNum" sz="quarter" idx="5"/>
          </p:nvPr>
        </p:nvSpPr>
        <p:spPr/>
        <p:txBody>
          <a:bodyPr/>
          <a:lstStyle/>
          <a:p>
            <a:fld id="{B6839FD7-10F0-4285-9007-02347AB7E002}" type="slidenum">
              <a:rPr lang="zh-CN" altLang="en-US" smtClean="0"/>
              <a:t>3</a:t>
            </a:fld>
            <a:endParaRPr lang="zh-CN" altLang="en-US"/>
          </a:p>
        </p:txBody>
      </p:sp>
    </p:spTree>
    <p:extLst>
      <p:ext uri="{BB962C8B-B14F-4D97-AF65-F5344CB8AC3E}">
        <p14:creationId xmlns:p14="http://schemas.microsoft.com/office/powerpoint/2010/main" val="21052092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EEF59A-4FBD-A770-369F-24EC383E5A5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0DFEA95-144C-EAFF-7A7C-2D1C1E3B16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BE84167-43B3-5850-D52F-C076144141EA}"/>
              </a:ext>
            </a:extLst>
          </p:cNvPr>
          <p:cNvSpPr>
            <a:spLocks noGrp="1"/>
          </p:cNvSpPr>
          <p:nvPr>
            <p:ph type="body" idx="1"/>
          </p:nvPr>
        </p:nvSpPr>
        <p:spPr/>
        <p:txBody>
          <a:bodyPr/>
          <a:lstStyle/>
          <a:p>
            <a:r>
              <a:rPr lang="en-US" dirty="0"/>
              <a:t>https://www.globalpatron.com/blog/data-collection-methods/</a:t>
            </a:r>
          </a:p>
          <a:p>
            <a:r>
              <a:rPr lang="en-US" dirty="0"/>
              <a:t>https://flowheater.net/en/</a:t>
            </a:r>
          </a:p>
        </p:txBody>
      </p:sp>
      <p:sp>
        <p:nvSpPr>
          <p:cNvPr id="4" name="灯片编号占位符 3">
            <a:extLst>
              <a:ext uri="{FF2B5EF4-FFF2-40B4-BE49-F238E27FC236}">
                <a16:creationId xmlns:a16="http://schemas.microsoft.com/office/drawing/2014/main" id="{2A9AE9A0-91B5-D62C-5A3C-72E40A0A995A}"/>
              </a:ext>
            </a:extLst>
          </p:cNvPr>
          <p:cNvSpPr>
            <a:spLocks noGrp="1"/>
          </p:cNvSpPr>
          <p:nvPr>
            <p:ph type="sldNum" sz="quarter" idx="5"/>
          </p:nvPr>
        </p:nvSpPr>
        <p:spPr/>
        <p:txBody>
          <a:bodyPr/>
          <a:lstStyle/>
          <a:p>
            <a:fld id="{B6839FD7-10F0-4285-9007-02347AB7E002}" type="slidenum">
              <a:rPr lang="zh-CN" altLang="en-US" smtClean="0"/>
              <a:t>12</a:t>
            </a:fld>
            <a:endParaRPr lang="zh-CN" altLang="en-US"/>
          </a:p>
        </p:txBody>
      </p:sp>
    </p:spTree>
    <p:extLst>
      <p:ext uri="{BB962C8B-B14F-4D97-AF65-F5344CB8AC3E}">
        <p14:creationId xmlns:p14="http://schemas.microsoft.com/office/powerpoint/2010/main" val="11173994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AFC221-AA96-4AFC-0768-B6BAE20919E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C6F324-944B-D916-E287-64ADDAEB2DF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639B164-7CBB-2D68-66C7-CCB9B49A646B}"/>
              </a:ext>
            </a:extLst>
          </p:cNvPr>
          <p:cNvSpPr>
            <a:spLocks noGrp="1"/>
          </p:cNvSpPr>
          <p:nvPr>
            <p:ph type="body" idx="1"/>
          </p:nvPr>
        </p:nvSpPr>
        <p:spPr/>
        <p:txBody>
          <a:bodyPr/>
          <a:lstStyle/>
          <a:p>
            <a:r>
              <a:rPr lang="en-US" dirty="0"/>
              <a:t>https://www.globalpatron.com/blog/data-collection-methods/</a:t>
            </a:r>
          </a:p>
          <a:p>
            <a:r>
              <a:rPr lang="en-US" dirty="0"/>
              <a:t>https://flowheater.net/en/</a:t>
            </a:r>
          </a:p>
        </p:txBody>
      </p:sp>
      <p:sp>
        <p:nvSpPr>
          <p:cNvPr id="4" name="灯片编号占位符 3">
            <a:extLst>
              <a:ext uri="{FF2B5EF4-FFF2-40B4-BE49-F238E27FC236}">
                <a16:creationId xmlns:a16="http://schemas.microsoft.com/office/drawing/2014/main" id="{3DE0B915-176D-55E6-E803-0D637B775DB9}"/>
              </a:ext>
            </a:extLst>
          </p:cNvPr>
          <p:cNvSpPr>
            <a:spLocks noGrp="1"/>
          </p:cNvSpPr>
          <p:nvPr>
            <p:ph type="sldNum" sz="quarter" idx="5"/>
          </p:nvPr>
        </p:nvSpPr>
        <p:spPr/>
        <p:txBody>
          <a:bodyPr/>
          <a:lstStyle/>
          <a:p>
            <a:fld id="{B6839FD7-10F0-4285-9007-02347AB7E002}" type="slidenum">
              <a:rPr lang="zh-CN" altLang="en-US" smtClean="0"/>
              <a:t>13</a:t>
            </a:fld>
            <a:endParaRPr lang="zh-CN" altLang="en-US"/>
          </a:p>
        </p:txBody>
      </p:sp>
    </p:spTree>
    <p:extLst>
      <p:ext uri="{BB962C8B-B14F-4D97-AF65-F5344CB8AC3E}">
        <p14:creationId xmlns:p14="http://schemas.microsoft.com/office/powerpoint/2010/main" val="1348198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0E378-4390-7FF1-0DC2-E82693313C3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7EC7909-2325-B138-6F8A-0A4F8C1CF57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BFEC93D-20AE-0767-5538-57E4E18373D0}"/>
              </a:ext>
            </a:extLst>
          </p:cNvPr>
          <p:cNvSpPr>
            <a:spLocks noGrp="1"/>
          </p:cNvSpPr>
          <p:nvPr>
            <p:ph type="body" idx="1"/>
          </p:nvPr>
        </p:nvSpPr>
        <p:spPr/>
        <p:txBody>
          <a:bodyPr/>
          <a:lstStyle/>
          <a:p>
            <a:r>
              <a:rPr lang="en-US" dirty="0"/>
              <a:t>https://www.globalpatron.com/blog/data-collection-methods/</a:t>
            </a:r>
          </a:p>
          <a:p>
            <a:r>
              <a:rPr lang="en-US" dirty="0"/>
              <a:t>https://flowheater.net/en/</a:t>
            </a:r>
          </a:p>
        </p:txBody>
      </p:sp>
      <p:sp>
        <p:nvSpPr>
          <p:cNvPr id="4" name="灯片编号占位符 3">
            <a:extLst>
              <a:ext uri="{FF2B5EF4-FFF2-40B4-BE49-F238E27FC236}">
                <a16:creationId xmlns:a16="http://schemas.microsoft.com/office/drawing/2014/main" id="{B9BA95ED-AC9E-A9F7-880C-942A3B1587B9}"/>
              </a:ext>
            </a:extLst>
          </p:cNvPr>
          <p:cNvSpPr>
            <a:spLocks noGrp="1"/>
          </p:cNvSpPr>
          <p:nvPr>
            <p:ph type="sldNum" sz="quarter" idx="5"/>
          </p:nvPr>
        </p:nvSpPr>
        <p:spPr/>
        <p:txBody>
          <a:bodyPr/>
          <a:lstStyle/>
          <a:p>
            <a:fld id="{B6839FD7-10F0-4285-9007-02347AB7E002}" type="slidenum">
              <a:rPr lang="zh-CN" altLang="en-US" smtClean="0"/>
              <a:t>14</a:t>
            </a:fld>
            <a:endParaRPr lang="zh-CN" altLang="en-US"/>
          </a:p>
        </p:txBody>
      </p:sp>
    </p:spTree>
    <p:extLst>
      <p:ext uri="{BB962C8B-B14F-4D97-AF65-F5344CB8AC3E}">
        <p14:creationId xmlns:p14="http://schemas.microsoft.com/office/powerpoint/2010/main" val="22640728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15</a:t>
            </a:fld>
            <a:endParaRPr lang="zh-CN" altLang="en-US"/>
          </a:p>
        </p:txBody>
      </p:sp>
    </p:spTree>
    <p:extLst>
      <p:ext uri="{BB962C8B-B14F-4D97-AF65-F5344CB8AC3E}">
        <p14:creationId xmlns:p14="http://schemas.microsoft.com/office/powerpoint/2010/main" val="182775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1F1F1F"/>
                </a:solidFill>
                <a:effectLst/>
                <a:latin typeface="Source Sans Pro" panose="020B0503030403020204" pitchFamily="34" charset="0"/>
              </a:rPr>
              <a:t>For example, government organizations releasing demographic and economic datasets on an ongoing basis. Then there are companies that sell specific data, for example, Point-of-Sale data or Financial data, or Weather data, which businesses can use to define strategy, predict demand, and make decisions related to distribution or marketing promotions, among other things. </a:t>
            </a:r>
            <a:endParaRPr lang="en-US" dirty="0"/>
          </a:p>
          <a:p>
            <a:r>
              <a:rPr lang="en-US" dirty="0"/>
              <a:t>https://www.altexsoft.com/blog/datascience/what-is-data-engineering-explaining-data-pipeline-data-warehouse-and-data-engineer-role/</a:t>
            </a:r>
          </a:p>
        </p:txBody>
      </p:sp>
      <p:sp>
        <p:nvSpPr>
          <p:cNvPr id="4" name="灯片编号占位符 3"/>
          <p:cNvSpPr>
            <a:spLocks noGrp="1"/>
          </p:cNvSpPr>
          <p:nvPr>
            <p:ph type="sldNum" sz="quarter" idx="5"/>
          </p:nvPr>
        </p:nvSpPr>
        <p:spPr/>
        <p:txBody>
          <a:bodyPr/>
          <a:lstStyle/>
          <a:p>
            <a:fld id="{B6839FD7-10F0-4285-9007-02347AB7E002}" type="slidenum">
              <a:rPr lang="zh-CN" altLang="en-US" smtClean="0"/>
              <a:t>16</a:t>
            </a:fld>
            <a:endParaRPr lang="zh-CN" altLang="en-US"/>
          </a:p>
        </p:txBody>
      </p:sp>
    </p:spTree>
    <p:extLst>
      <p:ext uri="{BB962C8B-B14F-4D97-AF65-F5344CB8AC3E}">
        <p14:creationId xmlns:p14="http://schemas.microsoft.com/office/powerpoint/2010/main" val="18268900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b="0" i="0" dirty="0">
                <a:solidFill>
                  <a:srgbClr val="1F1F1F"/>
                </a:solidFill>
                <a:effectLst/>
                <a:latin typeface="Source Sans Pro" panose="020B0503030403020204" pitchFamily="34" charset="0"/>
              </a:rPr>
              <a:t>For example, government organizations releasing demographic and economic datasets on an ongoing basis. Then there are companies that sell specific data, for example, Point-of-Sale data or Financial data, or Weather data, which businesses can use to define strategy, predict demand, and make decisions related to distribution or marketing promotions, among other things. </a:t>
            </a:r>
            <a:endParaRPr lang="en-US" dirty="0"/>
          </a:p>
          <a:p>
            <a:r>
              <a:rPr lang="en-US" dirty="0"/>
              <a:t>https://www.altexsoft.com/blog/datascience/what-is-data-engineering-explaining-data-pipeline-data-warehouse-and-data-engineer-role/</a:t>
            </a:r>
          </a:p>
        </p:txBody>
      </p:sp>
      <p:sp>
        <p:nvSpPr>
          <p:cNvPr id="4" name="灯片编号占位符 3"/>
          <p:cNvSpPr>
            <a:spLocks noGrp="1"/>
          </p:cNvSpPr>
          <p:nvPr>
            <p:ph type="sldNum" sz="quarter" idx="5"/>
          </p:nvPr>
        </p:nvSpPr>
        <p:spPr/>
        <p:txBody>
          <a:bodyPr/>
          <a:lstStyle/>
          <a:p>
            <a:fld id="{B6839FD7-10F0-4285-9007-02347AB7E002}" type="slidenum">
              <a:rPr lang="zh-CN" altLang="en-US" smtClean="0"/>
              <a:t>17</a:t>
            </a:fld>
            <a:endParaRPr lang="zh-CN" altLang="en-US"/>
          </a:p>
        </p:txBody>
      </p:sp>
    </p:spTree>
    <p:extLst>
      <p:ext uri="{BB962C8B-B14F-4D97-AF65-F5344CB8AC3E}">
        <p14:creationId xmlns:p14="http://schemas.microsoft.com/office/powerpoint/2010/main" val="1755559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18</a:t>
            </a:fld>
            <a:endParaRPr lang="zh-CN" altLang="en-US"/>
          </a:p>
        </p:txBody>
      </p:sp>
    </p:spTree>
    <p:extLst>
      <p:ext uri="{BB962C8B-B14F-4D97-AF65-F5344CB8AC3E}">
        <p14:creationId xmlns:p14="http://schemas.microsoft.com/office/powerpoint/2010/main" val="3273042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80A05-9CC9-69D3-046B-87E98188A31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F1A3EC6-CED7-0F91-E6FE-D2A530D75E6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6D16256-82E8-90EC-DC25-CC5CE0D0F76D}"/>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33EE9BBE-D274-BEB6-7120-BE5C8BA70239}"/>
              </a:ext>
            </a:extLst>
          </p:cNvPr>
          <p:cNvSpPr>
            <a:spLocks noGrp="1"/>
          </p:cNvSpPr>
          <p:nvPr>
            <p:ph type="sldNum" sz="quarter" idx="5"/>
          </p:nvPr>
        </p:nvSpPr>
        <p:spPr/>
        <p:txBody>
          <a:bodyPr/>
          <a:lstStyle/>
          <a:p>
            <a:fld id="{B6839FD7-10F0-4285-9007-02347AB7E002}" type="slidenum">
              <a:rPr lang="zh-CN" altLang="en-US" smtClean="0"/>
              <a:t>19</a:t>
            </a:fld>
            <a:endParaRPr lang="zh-CN" altLang="en-US"/>
          </a:p>
        </p:txBody>
      </p:sp>
    </p:spTree>
    <p:extLst>
      <p:ext uri="{BB962C8B-B14F-4D97-AF65-F5344CB8AC3E}">
        <p14:creationId xmlns:p14="http://schemas.microsoft.com/office/powerpoint/2010/main" val="1810207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FE2F1-2354-1B5E-EA8C-4392D85B420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D3B354E-F183-A2F6-6A93-DBB3868517A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86EA930-A5FC-9278-0992-D81FD8603AC1}"/>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A90B87D7-77AF-CB00-9D7C-7E39DD7142F4}"/>
              </a:ext>
            </a:extLst>
          </p:cNvPr>
          <p:cNvSpPr>
            <a:spLocks noGrp="1"/>
          </p:cNvSpPr>
          <p:nvPr>
            <p:ph type="sldNum" sz="quarter" idx="5"/>
          </p:nvPr>
        </p:nvSpPr>
        <p:spPr/>
        <p:txBody>
          <a:bodyPr/>
          <a:lstStyle/>
          <a:p>
            <a:fld id="{B6839FD7-10F0-4285-9007-02347AB7E002}" type="slidenum">
              <a:rPr lang="zh-CN" altLang="en-US" smtClean="0"/>
              <a:t>20</a:t>
            </a:fld>
            <a:endParaRPr lang="zh-CN" altLang="en-US"/>
          </a:p>
        </p:txBody>
      </p:sp>
    </p:spTree>
    <p:extLst>
      <p:ext uri="{BB962C8B-B14F-4D97-AF65-F5344CB8AC3E}">
        <p14:creationId xmlns:p14="http://schemas.microsoft.com/office/powerpoint/2010/main" val="3837505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https://www.tableau.com/solutions/web-data-sources</a:t>
            </a:r>
          </a:p>
        </p:txBody>
      </p:sp>
      <p:sp>
        <p:nvSpPr>
          <p:cNvPr id="4" name="灯片编号占位符 3"/>
          <p:cNvSpPr>
            <a:spLocks noGrp="1"/>
          </p:cNvSpPr>
          <p:nvPr>
            <p:ph type="sldNum" sz="quarter" idx="5"/>
          </p:nvPr>
        </p:nvSpPr>
        <p:spPr/>
        <p:txBody>
          <a:bodyPr/>
          <a:lstStyle/>
          <a:p>
            <a:fld id="{B6839FD7-10F0-4285-9007-02347AB7E002}" type="slidenum">
              <a:rPr lang="zh-CN" altLang="en-US" smtClean="0"/>
              <a:t>21</a:t>
            </a:fld>
            <a:endParaRPr lang="zh-CN" altLang="en-US"/>
          </a:p>
        </p:txBody>
      </p:sp>
    </p:spTree>
    <p:extLst>
      <p:ext uri="{BB962C8B-B14F-4D97-AF65-F5344CB8AC3E}">
        <p14:creationId xmlns:p14="http://schemas.microsoft.com/office/powerpoint/2010/main" val="3816367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https://www.altexsoft.com/blog/datascience/what-is-data-engineering-explaining-data-pipeline-data-warehouse-and-data-engineer-role/</a:t>
            </a:r>
          </a:p>
        </p:txBody>
      </p:sp>
      <p:sp>
        <p:nvSpPr>
          <p:cNvPr id="4" name="灯片编号占位符 3"/>
          <p:cNvSpPr>
            <a:spLocks noGrp="1"/>
          </p:cNvSpPr>
          <p:nvPr>
            <p:ph type="sldNum" sz="quarter" idx="5"/>
          </p:nvPr>
        </p:nvSpPr>
        <p:spPr/>
        <p:txBody>
          <a:bodyPr/>
          <a:lstStyle/>
          <a:p>
            <a:fld id="{B6839FD7-10F0-4285-9007-02347AB7E002}" type="slidenum">
              <a:rPr lang="zh-CN" altLang="en-US" smtClean="0"/>
              <a:t>4</a:t>
            </a:fld>
            <a:endParaRPr lang="zh-CN" altLang="en-US"/>
          </a:p>
        </p:txBody>
      </p:sp>
    </p:spTree>
    <p:extLst>
      <p:ext uri="{BB962C8B-B14F-4D97-AF65-F5344CB8AC3E}">
        <p14:creationId xmlns:p14="http://schemas.microsoft.com/office/powerpoint/2010/main" val="16359880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https://es.wikipedia.org/wiki/Extensible_Markup_Language</a:t>
            </a:r>
          </a:p>
        </p:txBody>
      </p:sp>
      <p:sp>
        <p:nvSpPr>
          <p:cNvPr id="4" name="灯片编号占位符 3"/>
          <p:cNvSpPr>
            <a:spLocks noGrp="1"/>
          </p:cNvSpPr>
          <p:nvPr>
            <p:ph type="sldNum" sz="quarter" idx="5"/>
          </p:nvPr>
        </p:nvSpPr>
        <p:spPr/>
        <p:txBody>
          <a:bodyPr/>
          <a:lstStyle/>
          <a:p>
            <a:fld id="{B6839FD7-10F0-4285-9007-02347AB7E002}" type="slidenum">
              <a:rPr lang="zh-CN" altLang="en-US" smtClean="0"/>
              <a:t>22</a:t>
            </a:fld>
            <a:endParaRPr lang="zh-CN" altLang="en-US"/>
          </a:p>
        </p:txBody>
      </p:sp>
    </p:spTree>
    <p:extLst>
      <p:ext uri="{BB962C8B-B14F-4D97-AF65-F5344CB8AC3E}">
        <p14:creationId xmlns:p14="http://schemas.microsoft.com/office/powerpoint/2010/main" val="3981775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https://addons.mozilla.org/en-US/firefox/addon/jsonview/</a:t>
            </a:r>
          </a:p>
        </p:txBody>
      </p:sp>
      <p:sp>
        <p:nvSpPr>
          <p:cNvPr id="4" name="灯片编号占位符 3"/>
          <p:cNvSpPr>
            <a:spLocks noGrp="1"/>
          </p:cNvSpPr>
          <p:nvPr>
            <p:ph type="sldNum" sz="quarter" idx="5"/>
          </p:nvPr>
        </p:nvSpPr>
        <p:spPr/>
        <p:txBody>
          <a:bodyPr/>
          <a:lstStyle/>
          <a:p>
            <a:fld id="{B6839FD7-10F0-4285-9007-02347AB7E002}" type="slidenum">
              <a:rPr lang="zh-CN" altLang="en-US" smtClean="0"/>
              <a:t>23</a:t>
            </a:fld>
            <a:endParaRPr lang="zh-CN" altLang="en-US"/>
          </a:p>
        </p:txBody>
      </p:sp>
    </p:spTree>
    <p:extLst>
      <p:ext uri="{BB962C8B-B14F-4D97-AF65-F5344CB8AC3E}">
        <p14:creationId xmlns:p14="http://schemas.microsoft.com/office/powerpoint/2010/main" val="11911477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https://www.cleveroad.com/blog/what-is-an-api/</a:t>
            </a:r>
          </a:p>
        </p:txBody>
      </p:sp>
      <p:sp>
        <p:nvSpPr>
          <p:cNvPr id="4" name="灯片编号占位符 3"/>
          <p:cNvSpPr>
            <a:spLocks noGrp="1"/>
          </p:cNvSpPr>
          <p:nvPr>
            <p:ph type="sldNum" sz="quarter" idx="5"/>
          </p:nvPr>
        </p:nvSpPr>
        <p:spPr/>
        <p:txBody>
          <a:bodyPr/>
          <a:lstStyle/>
          <a:p>
            <a:fld id="{B6839FD7-10F0-4285-9007-02347AB7E002}" type="slidenum">
              <a:rPr lang="zh-CN" altLang="en-US" smtClean="0"/>
              <a:t>24</a:t>
            </a:fld>
            <a:endParaRPr lang="zh-CN" altLang="en-US"/>
          </a:p>
        </p:txBody>
      </p:sp>
    </p:spTree>
    <p:extLst>
      <p:ext uri="{BB962C8B-B14F-4D97-AF65-F5344CB8AC3E}">
        <p14:creationId xmlns:p14="http://schemas.microsoft.com/office/powerpoint/2010/main" val="3256714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https://www.flaticon.com/free-icon/stock-market_4222002</a:t>
            </a:r>
          </a:p>
          <a:p>
            <a:r>
              <a:rPr lang="en-US" dirty="0"/>
              <a:t>https://www.iconfinder.com/icons/440834/search_find_research_search_data_database_explore_lookup_icon</a:t>
            </a:r>
          </a:p>
        </p:txBody>
      </p:sp>
      <p:sp>
        <p:nvSpPr>
          <p:cNvPr id="4" name="灯片编号占位符 3"/>
          <p:cNvSpPr>
            <a:spLocks noGrp="1"/>
          </p:cNvSpPr>
          <p:nvPr>
            <p:ph type="sldNum" sz="quarter" idx="5"/>
          </p:nvPr>
        </p:nvSpPr>
        <p:spPr/>
        <p:txBody>
          <a:bodyPr/>
          <a:lstStyle/>
          <a:p>
            <a:fld id="{B6839FD7-10F0-4285-9007-02347AB7E002}" type="slidenum">
              <a:rPr lang="zh-CN" altLang="en-US" smtClean="0"/>
              <a:t>25</a:t>
            </a:fld>
            <a:endParaRPr lang="zh-CN" altLang="en-US"/>
          </a:p>
        </p:txBody>
      </p:sp>
    </p:spTree>
    <p:extLst>
      <p:ext uri="{BB962C8B-B14F-4D97-AF65-F5344CB8AC3E}">
        <p14:creationId xmlns:p14="http://schemas.microsoft.com/office/powerpoint/2010/main" val="996873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26</a:t>
            </a:fld>
            <a:endParaRPr lang="zh-CN" altLang="en-US"/>
          </a:p>
        </p:txBody>
      </p:sp>
    </p:spTree>
    <p:extLst>
      <p:ext uri="{BB962C8B-B14F-4D97-AF65-F5344CB8AC3E}">
        <p14:creationId xmlns:p14="http://schemas.microsoft.com/office/powerpoint/2010/main" val="5174290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https://www.mdpi.com/1424-8220/21/</a:t>
            </a:r>
          </a:p>
          <a:p>
            <a:r>
              <a:rPr lang="en-US" dirty="0"/>
              <a:t>https://www.evelta.com/blog/iot-sensors/8/2814/htm</a:t>
            </a:r>
          </a:p>
        </p:txBody>
      </p:sp>
      <p:sp>
        <p:nvSpPr>
          <p:cNvPr id="4" name="灯片编号占位符 3"/>
          <p:cNvSpPr>
            <a:spLocks noGrp="1"/>
          </p:cNvSpPr>
          <p:nvPr>
            <p:ph type="sldNum" sz="quarter" idx="5"/>
          </p:nvPr>
        </p:nvSpPr>
        <p:spPr/>
        <p:txBody>
          <a:bodyPr/>
          <a:lstStyle/>
          <a:p>
            <a:fld id="{B6839FD7-10F0-4285-9007-02347AB7E002}" type="slidenum">
              <a:rPr lang="zh-CN" altLang="en-US" smtClean="0"/>
              <a:t>27</a:t>
            </a:fld>
            <a:endParaRPr lang="zh-CN" altLang="en-US"/>
          </a:p>
        </p:txBody>
      </p:sp>
    </p:spTree>
    <p:extLst>
      <p:ext uri="{BB962C8B-B14F-4D97-AF65-F5344CB8AC3E}">
        <p14:creationId xmlns:p14="http://schemas.microsoft.com/office/powerpoint/2010/main" val="5149756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28</a:t>
            </a:fld>
            <a:endParaRPr lang="zh-CN" altLang="en-US"/>
          </a:p>
        </p:txBody>
      </p:sp>
    </p:spTree>
    <p:extLst>
      <p:ext uri="{BB962C8B-B14F-4D97-AF65-F5344CB8AC3E}">
        <p14:creationId xmlns:p14="http://schemas.microsoft.com/office/powerpoint/2010/main" val="1364953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29</a:t>
            </a:fld>
            <a:endParaRPr lang="zh-CN" altLang="en-US"/>
          </a:p>
        </p:txBody>
      </p:sp>
    </p:spTree>
    <p:extLst>
      <p:ext uri="{BB962C8B-B14F-4D97-AF65-F5344CB8AC3E}">
        <p14:creationId xmlns:p14="http://schemas.microsoft.com/office/powerpoint/2010/main" val="476017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https://www.novinite.com/articles/215124/Seven+Countries+are+setting+up+a+Data+Exchange+System+closed+to+China+and+Russia</a:t>
            </a:r>
          </a:p>
        </p:txBody>
      </p:sp>
      <p:sp>
        <p:nvSpPr>
          <p:cNvPr id="4" name="灯片编号占位符 3"/>
          <p:cNvSpPr>
            <a:spLocks noGrp="1"/>
          </p:cNvSpPr>
          <p:nvPr>
            <p:ph type="sldNum" sz="quarter" idx="5"/>
          </p:nvPr>
        </p:nvSpPr>
        <p:spPr/>
        <p:txBody>
          <a:bodyPr/>
          <a:lstStyle/>
          <a:p>
            <a:fld id="{B6839FD7-10F0-4285-9007-02347AB7E002}" type="slidenum">
              <a:rPr lang="zh-CN" altLang="en-US" smtClean="0"/>
              <a:t>30</a:t>
            </a:fld>
            <a:endParaRPr lang="zh-CN" altLang="en-US"/>
          </a:p>
        </p:txBody>
      </p:sp>
    </p:spTree>
    <p:extLst>
      <p:ext uri="{BB962C8B-B14F-4D97-AF65-F5344CB8AC3E}">
        <p14:creationId xmlns:p14="http://schemas.microsoft.com/office/powerpoint/2010/main" val="21758392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https://www.novinite.com/articles/215124/Seven+Countries+are+setting+up+a+Data+Exchange+System+closed+to+China+and+Russia</a:t>
            </a:r>
          </a:p>
        </p:txBody>
      </p:sp>
      <p:sp>
        <p:nvSpPr>
          <p:cNvPr id="4" name="灯片编号占位符 3"/>
          <p:cNvSpPr>
            <a:spLocks noGrp="1"/>
          </p:cNvSpPr>
          <p:nvPr>
            <p:ph type="sldNum" sz="quarter" idx="5"/>
          </p:nvPr>
        </p:nvSpPr>
        <p:spPr/>
        <p:txBody>
          <a:bodyPr/>
          <a:lstStyle/>
          <a:p>
            <a:fld id="{B6839FD7-10F0-4285-9007-02347AB7E002}" type="slidenum">
              <a:rPr lang="zh-CN" altLang="en-US" smtClean="0"/>
              <a:t>31</a:t>
            </a:fld>
            <a:endParaRPr lang="zh-CN" altLang="en-US"/>
          </a:p>
        </p:txBody>
      </p:sp>
    </p:spTree>
    <p:extLst>
      <p:ext uri="{BB962C8B-B14F-4D97-AF65-F5344CB8AC3E}">
        <p14:creationId xmlns:p14="http://schemas.microsoft.com/office/powerpoint/2010/main" val="3704187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933CC1-8DF4-3524-A6BD-B754572EB37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72F75C-9FF9-B5CB-B445-16ACC19FCC0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1FD38CB-DA9F-F8AE-4177-3868B9BEA93F}"/>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966CD1BF-36A3-954C-9D6B-78C22FF8B03E}"/>
              </a:ext>
            </a:extLst>
          </p:cNvPr>
          <p:cNvSpPr>
            <a:spLocks noGrp="1"/>
          </p:cNvSpPr>
          <p:nvPr>
            <p:ph type="sldNum" sz="quarter" idx="5"/>
          </p:nvPr>
        </p:nvSpPr>
        <p:spPr/>
        <p:txBody>
          <a:bodyPr/>
          <a:lstStyle/>
          <a:p>
            <a:fld id="{B6839FD7-10F0-4285-9007-02347AB7E002}" type="slidenum">
              <a:rPr lang="zh-CN" altLang="en-US" smtClean="0"/>
              <a:t>5</a:t>
            </a:fld>
            <a:endParaRPr lang="zh-CN" altLang="en-US"/>
          </a:p>
        </p:txBody>
      </p:sp>
    </p:spTree>
    <p:extLst>
      <p:ext uri="{BB962C8B-B14F-4D97-AF65-F5344CB8AC3E}">
        <p14:creationId xmlns:p14="http://schemas.microsoft.com/office/powerpoint/2010/main" val="1492470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33</a:t>
            </a:fld>
            <a:endParaRPr lang="zh-CN" altLang="en-US"/>
          </a:p>
        </p:txBody>
      </p:sp>
    </p:spTree>
    <p:extLst>
      <p:ext uri="{BB962C8B-B14F-4D97-AF65-F5344CB8AC3E}">
        <p14:creationId xmlns:p14="http://schemas.microsoft.com/office/powerpoint/2010/main" val="19788768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34</a:t>
            </a:fld>
            <a:endParaRPr lang="zh-CN" altLang="en-US"/>
          </a:p>
        </p:txBody>
      </p:sp>
    </p:spTree>
    <p:extLst>
      <p:ext uri="{BB962C8B-B14F-4D97-AF65-F5344CB8AC3E}">
        <p14:creationId xmlns:p14="http://schemas.microsoft.com/office/powerpoint/2010/main" val="28998504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35</a:t>
            </a:fld>
            <a:endParaRPr lang="zh-CN" altLang="en-US"/>
          </a:p>
        </p:txBody>
      </p:sp>
    </p:spTree>
    <p:extLst>
      <p:ext uri="{BB962C8B-B14F-4D97-AF65-F5344CB8AC3E}">
        <p14:creationId xmlns:p14="http://schemas.microsoft.com/office/powerpoint/2010/main" val="21540022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36</a:t>
            </a:fld>
            <a:endParaRPr lang="zh-CN" altLang="en-US"/>
          </a:p>
        </p:txBody>
      </p:sp>
    </p:spTree>
    <p:extLst>
      <p:ext uri="{BB962C8B-B14F-4D97-AF65-F5344CB8AC3E}">
        <p14:creationId xmlns:p14="http://schemas.microsoft.com/office/powerpoint/2010/main" val="191354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37</a:t>
            </a:fld>
            <a:endParaRPr lang="zh-CN" altLang="en-US"/>
          </a:p>
        </p:txBody>
      </p:sp>
    </p:spTree>
    <p:extLst>
      <p:ext uri="{BB962C8B-B14F-4D97-AF65-F5344CB8AC3E}">
        <p14:creationId xmlns:p14="http://schemas.microsoft.com/office/powerpoint/2010/main" val="15097091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38</a:t>
            </a:fld>
            <a:endParaRPr lang="zh-CN" altLang="en-US"/>
          </a:p>
        </p:txBody>
      </p:sp>
    </p:spTree>
    <p:extLst>
      <p:ext uri="{BB962C8B-B14F-4D97-AF65-F5344CB8AC3E}">
        <p14:creationId xmlns:p14="http://schemas.microsoft.com/office/powerpoint/2010/main" val="30658364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39</a:t>
            </a:fld>
            <a:endParaRPr lang="zh-CN" altLang="en-US"/>
          </a:p>
        </p:txBody>
      </p:sp>
    </p:spTree>
    <p:extLst>
      <p:ext uri="{BB962C8B-B14F-4D97-AF65-F5344CB8AC3E}">
        <p14:creationId xmlns:p14="http://schemas.microsoft.com/office/powerpoint/2010/main" val="31186784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40</a:t>
            </a:fld>
            <a:endParaRPr lang="zh-CN" altLang="en-US"/>
          </a:p>
        </p:txBody>
      </p:sp>
    </p:spTree>
    <p:extLst>
      <p:ext uri="{BB962C8B-B14F-4D97-AF65-F5344CB8AC3E}">
        <p14:creationId xmlns:p14="http://schemas.microsoft.com/office/powerpoint/2010/main" val="34014927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41</a:t>
            </a:fld>
            <a:endParaRPr lang="zh-CN" altLang="en-US"/>
          </a:p>
        </p:txBody>
      </p:sp>
    </p:spTree>
    <p:extLst>
      <p:ext uri="{BB962C8B-B14F-4D97-AF65-F5344CB8AC3E}">
        <p14:creationId xmlns:p14="http://schemas.microsoft.com/office/powerpoint/2010/main" val="17589422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42</a:t>
            </a:fld>
            <a:endParaRPr lang="zh-CN" altLang="en-US"/>
          </a:p>
        </p:txBody>
      </p:sp>
    </p:spTree>
    <p:extLst>
      <p:ext uri="{BB962C8B-B14F-4D97-AF65-F5344CB8AC3E}">
        <p14:creationId xmlns:p14="http://schemas.microsoft.com/office/powerpoint/2010/main" val="1555239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9B9A7-A8AB-22CD-77C9-9EFDF071942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7DAE50B-1493-9C4F-16EE-F450DAC6DB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D506B8-C1DF-D772-FC6D-DD38AE8758C5}"/>
              </a:ext>
            </a:extLst>
          </p:cNvPr>
          <p:cNvSpPr>
            <a:spLocks noGrp="1"/>
          </p:cNvSpPr>
          <p:nvPr>
            <p:ph type="body" idx="1"/>
          </p:nvPr>
        </p:nvSpPr>
        <p:spPr/>
        <p:txBody>
          <a:bodyPr/>
          <a:lstStyle/>
          <a:p>
            <a:r>
              <a:rPr lang="en-US" dirty="0"/>
              <a:t>https://www.altexsoft.com/blog/datascience/what-is-data-engineering-explaining-data-pipeline-data-warehouse-and-data-engineer-role/</a:t>
            </a:r>
          </a:p>
        </p:txBody>
      </p:sp>
      <p:sp>
        <p:nvSpPr>
          <p:cNvPr id="4" name="灯片编号占位符 3">
            <a:extLst>
              <a:ext uri="{FF2B5EF4-FFF2-40B4-BE49-F238E27FC236}">
                <a16:creationId xmlns:a16="http://schemas.microsoft.com/office/drawing/2014/main" id="{FAF1A465-8B22-DA04-0870-15863E26A6A6}"/>
              </a:ext>
            </a:extLst>
          </p:cNvPr>
          <p:cNvSpPr>
            <a:spLocks noGrp="1"/>
          </p:cNvSpPr>
          <p:nvPr>
            <p:ph type="sldNum" sz="quarter" idx="5"/>
          </p:nvPr>
        </p:nvSpPr>
        <p:spPr/>
        <p:txBody>
          <a:bodyPr/>
          <a:lstStyle/>
          <a:p>
            <a:fld id="{B6839FD7-10F0-4285-9007-02347AB7E002}" type="slidenum">
              <a:rPr lang="zh-CN" altLang="en-US" smtClean="0"/>
              <a:t>6</a:t>
            </a:fld>
            <a:endParaRPr lang="zh-CN" altLang="en-US"/>
          </a:p>
        </p:txBody>
      </p:sp>
    </p:spTree>
    <p:extLst>
      <p:ext uri="{BB962C8B-B14F-4D97-AF65-F5344CB8AC3E}">
        <p14:creationId xmlns:p14="http://schemas.microsoft.com/office/powerpoint/2010/main" val="41563951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43</a:t>
            </a:fld>
            <a:endParaRPr lang="zh-CN" altLang="en-US"/>
          </a:p>
        </p:txBody>
      </p:sp>
    </p:spTree>
    <p:extLst>
      <p:ext uri="{BB962C8B-B14F-4D97-AF65-F5344CB8AC3E}">
        <p14:creationId xmlns:p14="http://schemas.microsoft.com/office/powerpoint/2010/main" val="20642412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44</a:t>
            </a:fld>
            <a:endParaRPr lang="zh-CN" altLang="en-US"/>
          </a:p>
        </p:txBody>
      </p:sp>
    </p:spTree>
    <p:extLst>
      <p:ext uri="{BB962C8B-B14F-4D97-AF65-F5344CB8AC3E}">
        <p14:creationId xmlns:p14="http://schemas.microsoft.com/office/powerpoint/2010/main" val="5957097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45</a:t>
            </a:fld>
            <a:endParaRPr lang="zh-CN" altLang="en-US"/>
          </a:p>
        </p:txBody>
      </p:sp>
    </p:spTree>
    <p:extLst>
      <p:ext uri="{BB962C8B-B14F-4D97-AF65-F5344CB8AC3E}">
        <p14:creationId xmlns:p14="http://schemas.microsoft.com/office/powerpoint/2010/main" val="24536766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46</a:t>
            </a:fld>
            <a:endParaRPr lang="zh-CN" altLang="en-US"/>
          </a:p>
        </p:txBody>
      </p:sp>
    </p:spTree>
    <p:extLst>
      <p:ext uri="{BB962C8B-B14F-4D97-AF65-F5344CB8AC3E}">
        <p14:creationId xmlns:p14="http://schemas.microsoft.com/office/powerpoint/2010/main" val="40469331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https://www.globalpatron.com/blog/data-collection-methods/</a:t>
            </a:r>
          </a:p>
          <a:p>
            <a:r>
              <a:rPr lang="en-US" dirty="0"/>
              <a:t>https://flowheater.net/en/</a:t>
            </a:r>
          </a:p>
        </p:txBody>
      </p:sp>
      <p:sp>
        <p:nvSpPr>
          <p:cNvPr id="4" name="灯片编号占位符 3"/>
          <p:cNvSpPr>
            <a:spLocks noGrp="1"/>
          </p:cNvSpPr>
          <p:nvPr>
            <p:ph type="sldNum" sz="quarter" idx="5"/>
          </p:nvPr>
        </p:nvSpPr>
        <p:spPr/>
        <p:txBody>
          <a:bodyPr/>
          <a:lstStyle/>
          <a:p>
            <a:fld id="{B6839FD7-10F0-4285-9007-02347AB7E002}" type="slidenum">
              <a:rPr lang="zh-CN" altLang="en-US" smtClean="0"/>
              <a:t>47</a:t>
            </a:fld>
            <a:endParaRPr lang="zh-CN" altLang="en-US"/>
          </a:p>
        </p:txBody>
      </p:sp>
    </p:spTree>
    <p:extLst>
      <p:ext uri="{BB962C8B-B14F-4D97-AF65-F5344CB8AC3E}">
        <p14:creationId xmlns:p14="http://schemas.microsoft.com/office/powerpoint/2010/main" val="2354572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48</a:t>
            </a:fld>
            <a:endParaRPr lang="zh-CN" altLang="en-US"/>
          </a:p>
        </p:txBody>
      </p:sp>
    </p:spTree>
    <p:extLst>
      <p:ext uri="{BB962C8B-B14F-4D97-AF65-F5344CB8AC3E}">
        <p14:creationId xmlns:p14="http://schemas.microsoft.com/office/powerpoint/2010/main" val="28465184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49</a:t>
            </a:fld>
            <a:endParaRPr lang="zh-CN" altLang="en-US"/>
          </a:p>
        </p:txBody>
      </p:sp>
    </p:spTree>
    <p:extLst>
      <p:ext uri="{BB962C8B-B14F-4D97-AF65-F5344CB8AC3E}">
        <p14:creationId xmlns:p14="http://schemas.microsoft.com/office/powerpoint/2010/main" val="19410846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51</a:t>
            </a:fld>
            <a:endParaRPr lang="zh-CN" altLang="en-US"/>
          </a:p>
        </p:txBody>
      </p:sp>
    </p:spTree>
    <p:extLst>
      <p:ext uri="{BB962C8B-B14F-4D97-AF65-F5344CB8AC3E}">
        <p14:creationId xmlns:p14="http://schemas.microsoft.com/office/powerpoint/2010/main" val="303232435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8B786-7DF3-81FA-7403-8395C12BC65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F37A38-0DEB-D873-A135-17B352525C4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55143D7-F3D7-15C1-3688-7EA1AE8C1321}"/>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3C084BDD-FDC2-7A0F-92F1-A36F64C3B0B7}"/>
              </a:ext>
            </a:extLst>
          </p:cNvPr>
          <p:cNvSpPr>
            <a:spLocks noGrp="1"/>
          </p:cNvSpPr>
          <p:nvPr>
            <p:ph type="sldNum" sz="quarter" idx="5"/>
          </p:nvPr>
        </p:nvSpPr>
        <p:spPr/>
        <p:txBody>
          <a:bodyPr/>
          <a:lstStyle/>
          <a:p>
            <a:fld id="{B6839FD7-10F0-4285-9007-02347AB7E002}" type="slidenum">
              <a:rPr lang="zh-CN" altLang="en-US" smtClean="0"/>
              <a:t>52</a:t>
            </a:fld>
            <a:endParaRPr lang="zh-CN" altLang="en-US"/>
          </a:p>
        </p:txBody>
      </p:sp>
    </p:spTree>
    <p:extLst>
      <p:ext uri="{BB962C8B-B14F-4D97-AF65-F5344CB8AC3E}">
        <p14:creationId xmlns:p14="http://schemas.microsoft.com/office/powerpoint/2010/main" val="1807031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53</a:t>
            </a:fld>
            <a:endParaRPr lang="zh-CN" altLang="en-US"/>
          </a:p>
        </p:txBody>
      </p:sp>
    </p:spTree>
    <p:extLst>
      <p:ext uri="{BB962C8B-B14F-4D97-AF65-F5344CB8AC3E}">
        <p14:creationId xmlns:p14="http://schemas.microsoft.com/office/powerpoint/2010/main" val="377504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E846FC-31C7-BE8B-C630-9BB331D8B27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1B6F608-FC2A-08E6-9BC1-67BFC77AC03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B7F742-9A2F-C790-44FE-6B22AACF1488}"/>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E6C9DC18-6A14-0F45-27F7-D3E6503FDEE5}"/>
              </a:ext>
            </a:extLst>
          </p:cNvPr>
          <p:cNvSpPr>
            <a:spLocks noGrp="1"/>
          </p:cNvSpPr>
          <p:nvPr>
            <p:ph type="sldNum" sz="quarter" idx="5"/>
          </p:nvPr>
        </p:nvSpPr>
        <p:spPr/>
        <p:txBody>
          <a:bodyPr/>
          <a:lstStyle/>
          <a:p>
            <a:fld id="{B6839FD7-10F0-4285-9007-02347AB7E002}" type="slidenum">
              <a:rPr lang="zh-CN" altLang="en-US" smtClean="0"/>
              <a:t>7</a:t>
            </a:fld>
            <a:endParaRPr lang="zh-CN" altLang="en-US"/>
          </a:p>
        </p:txBody>
      </p:sp>
    </p:spTree>
    <p:extLst>
      <p:ext uri="{BB962C8B-B14F-4D97-AF65-F5344CB8AC3E}">
        <p14:creationId xmlns:p14="http://schemas.microsoft.com/office/powerpoint/2010/main" val="26203207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54</a:t>
            </a:fld>
            <a:endParaRPr lang="zh-CN" altLang="en-US"/>
          </a:p>
        </p:txBody>
      </p:sp>
    </p:spTree>
    <p:extLst>
      <p:ext uri="{BB962C8B-B14F-4D97-AF65-F5344CB8AC3E}">
        <p14:creationId xmlns:p14="http://schemas.microsoft.com/office/powerpoint/2010/main" val="28042532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https://www.researchgate.net/figure/Overview-of-the-web-crawling-process_fig5_339084778</a:t>
            </a:r>
          </a:p>
        </p:txBody>
      </p:sp>
      <p:sp>
        <p:nvSpPr>
          <p:cNvPr id="4" name="灯片编号占位符 3"/>
          <p:cNvSpPr>
            <a:spLocks noGrp="1"/>
          </p:cNvSpPr>
          <p:nvPr>
            <p:ph type="sldNum" sz="quarter" idx="5"/>
          </p:nvPr>
        </p:nvSpPr>
        <p:spPr/>
        <p:txBody>
          <a:bodyPr/>
          <a:lstStyle/>
          <a:p>
            <a:fld id="{B6839FD7-10F0-4285-9007-02347AB7E002}" type="slidenum">
              <a:rPr lang="zh-CN" altLang="en-US" smtClean="0"/>
              <a:t>55</a:t>
            </a:fld>
            <a:endParaRPr lang="zh-CN" altLang="en-US"/>
          </a:p>
        </p:txBody>
      </p:sp>
    </p:spTree>
    <p:extLst>
      <p:ext uri="{BB962C8B-B14F-4D97-AF65-F5344CB8AC3E}">
        <p14:creationId xmlns:p14="http://schemas.microsoft.com/office/powerpoint/2010/main" val="30695011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56</a:t>
            </a:fld>
            <a:endParaRPr lang="zh-CN" altLang="en-US"/>
          </a:p>
        </p:txBody>
      </p:sp>
    </p:spTree>
    <p:extLst>
      <p:ext uri="{BB962C8B-B14F-4D97-AF65-F5344CB8AC3E}">
        <p14:creationId xmlns:p14="http://schemas.microsoft.com/office/powerpoint/2010/main" val="20247101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57</a:t>
            </a:fld>
            <a:endParaRPr lang="zh-CN" altLang="en-US"/>
          </a:p>
        </p:txBody>
      </p:sp>
    </p:spTree>
    <p:extLst>
      <p:ext uri="{BB962C8B-B14F-4D97-AF65-F5344CB8AC3E}">
        <p14:creationId xmlns:p14="http://schemas.microsoft.com/office/powerpoint/2010/main" val="1813354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9FD1D-B550-2939-8A40-83F47F97E1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80E5D4-A642-327F-4549-2ACF2C76BA3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E3B8982-AED6-D73C-83CD-CFDEF14AB297}"/>
              </a:ext>
            </a:extLst>
          </p:cNvPr>
          <p:cNvSpPr>
            <a:spLocks noGrp="1"/>
          </p:cNvSpPr>
          <p:nvPr>
            <p:ph type="body" idx="1"/>
          </p:nvPr>
        </p:nvSpPr>
        <p:spPr/>
        <p:txBody>
          <a:bodyPr/>
          <a:lstStyle/>
          <a:p>
            <a:endParaRPr lang="en-US" dirty="0"/>
          </a:p>
        </p:txBody>
      </p:sp>
      <p:sp>
        <p:nvSpPr>
          <p:cNvPr id="4" name="灯片编号占位符 3">
            <a:extLst>
              <a:ext uri="{FF2B5EF4-FFF2-40B4-BE49-F238E27FC236}">
                <a16:creationId xmlns:a16="http://schemas.microsoft.com/office/drawing/2014/main" id="{2B729597-D82B-F180-5FDD-291974ADBC0A}"/>
              </a:ext>
            </a:extLst>
          </p:cNvPr>
          <p:cNvSpPr>
            <a:spLocks noGrp="1"/>
          </p:cNvSpPr>
          <p:nvPr>
            <p:ph type="sldNum" sz="quarter" idx="5"/>
          </p:nvPr>
        </p:nvSpPr>
        <p:spPr/>
        <p:txBody>
          <a:bodyPr/>
          <a:lstStyle/>
          <a:p>
            <a:fld id="{B6839FD7-10F0-4285-9007-02347AB7E002}" type="slidenum">
              <a:rPr lang="zh-CN" altLang="en-US" smtClean="0"/>
              <a:t>8</a:t>
            </a:fld>
            <a:endParaRPr lang="zh-CN" altLang="en-US"/>
          </a:p>
        </p:txBody>
      </p:sp>
    </p:spTree>
    <p:extLst>
      <p:ext uri="{BB962C8B-B14F-4D97-AF65-F5344CB8AC3E}">
        <p14:creationId xmlns:p14="http://schemas.microsoft.com/office/powerpoint/2010/main" val="4078687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https://www.globalpatron.com/blog/data-collection-methods/</a:t>
            </a:r>
          </a:p>
          <a:p>
            <a:r>
              <a:rPr lang="en-US" dirty="0"/>
              <a:t>https://flowheater.net/en/</a:t>
            </a:r>
          </a:p>
        </p:txBody>
      </p:sp>
      <p:sp>
        <p:nvSpPr>
          <p:cNvPr id="4" name="灯片编号占位符 3"/>
          <p:cNvSpPr>
            <a:spLocks noGrp="1"/>
          </p:cNvSpPr>
          <p:nvPr>
            <p:ph type="sldNum" sz="quarter" idx="5"/>
          </p:nvPr>
        </p:nvSpPr>
        <p:spPr/>
        <p:txBody>
          <a:bodyPr/>
          <a:lstStyle/>
          <a:p>
            <a:fld id="{B6839FD7-10F0-4285-9007-02347AB7E002}" type="slidenum">
              <a:rPr lang="zh-CN" altLang="en-US" smtClean="0"/>
              <a:t>9</a:t>
            </a:fld>
            <a:endParaRPr lang="zh-CN" altLang="en-US"/>
          </a:p>
        </p:txBody>
      </p:sp>
    </p:spTree>
    <p:extLst>
      <p:ext uri="{BB962C8B-B14F-4D97-AF65-F5344CB8AC3E}">
        <p14:creationId xmlns:p14="http://schemas.microsoft.com/office/powerpoint/2010/main" val="3117521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43BF2-E8DE-F7BC-4102-D3951264AC4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A845B02-5BA2-AC5B-FD72-6AC32AE78DC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5568AF4-8D8B-CD88-83A5-C0A44A2957AC}"/>
              </a:ext>
            </a:extLst>
          </p:cNvPr>
          <p:cNvSpPr>
            <a:spLocks noGrp="1"/>
          </p:cNvSpPr>
          <p:nvPr>
            <p:ph type="body" idx="1"/>
          </p:nvPr>
        </p:nvSpPr>
        <p:spPr/>
        <p:txBody>
          <a:bodyPr/>
          <a:lstStyle/>
          <a:p>
            <a:r>
              <a:rPr lang="en-US" dirty="0"/>
              <a:t>https://www.altexsoft.com/blog/datascience/what-is-data-engineering-explaining-data-pipeline-data-warehouse-and-data-engineer-role/</a:t>
            </a:r>
          </a:p>
        </p:txBody>
      </p:sp>
      <p:sp>
        <p:nvSpPr>
          <p:cNvPr id="4" name="灯片编号占位符 3">
            <a:extLst>
              <a:ext uri="{FF2B5EF4-FFF2-40B4-BE49-F238E27FC236}">
                <a16:creationId xmlns:a16="http://schemas.microsoft.com/office/drawing/2014/main" id="{78699238-9215-BFB4-C787-3ADB1F6D00F5}"/>
              </a:ext>
            </a:extLst>
          </p:cNvPr>
          <p:cNvSpPr>
            <a:spLocks noGrp="1"/>
          </p:cNvSpPr>
          <p:nvPr>
            <p:ph type="sldNum" sz="quarter" idx="5"/>
          </p:nvPr>
        </p:nvSpPr>
        <p:spPr/>
        <p:txBody>
          <a:bodyPr/>
          <a:lstStyle/>
          <a:p>
            <a:fld id="{B6839FD7-10F0-4285-9007-02347AB7E002}" type="slidenum">
              <a:rPr lang="zh-CN" altLang="en-US" smtClean="0"/>
              <a:t>10</a:t>
            </a:fld>
            <a:endParaRPr lang="zh-CN" altLang="en-US"/>
          </a:p>
        </p:txBody>
      </p:sp>
    </p:spTree>
    <p:extLst>
      <p:ext uri="{BB962C8B-B14F-4D97-AF65-F5344CB8AC3E}">
        <p14:creationId xmlns:p14="http://schemas.microsoft.com/office/powerpoint/2010/main" val="3255793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12974A-8F2C-1F37-3E1B-4CB922B7052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62B38E5-0336-AD83-C3E7-E26D309101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B1B0BBA-8718-EB92-6088-91E5B1E852A0}"/>
              </a:ext>
            </a:extLst>
          </p:cNvPr>
          <p:cNvSpPr>
            <a:spLocks noGrp="1"/>
          </p:cNvSpPr>
          <p:nvPr>
            <p:ph type="body" idx="1"/>
          </p:nvPr>
        </p:nvSpPr>
        <p:spPr/>
        <p:txBody>
          <a:bodyPr/>
          <a:lstStyle/>
          <a:p>
            <a:r>
              <a:rPr lang="en-US" dirty="0"/>
              <a:t>https://www.globalpatron.com/blog/data-collection-methods/</a:t>
            </a:r>
          </a:p>
          <a:p>
            <a:r>
              <a:rPr lang="en-US" dirty="0"/>
              <a:t>https://flowheater.net/en/</a:t>
            </a:r>
          </a:p>
        </p:txBody>
      </p:sp>
      <p:sp>
        <p:nvSpPr>
          <p:cNvPr id="4" name="灯片编号占位符 3">
            <a:extLst>
              <a:ext uri="{FF2B5EF4-FFF2-40B4-BE49-F238E27FC236}">
                <a16:creationId xmlns:a16="http://schemas.microsoft.com/office/drawing/2014/main" id="{4C20A680-377B-3918-927B-E0E1626BCC93}"/>
              </a:ext>
            </a:extLst>
          </p:cNvPr>
          <p:cNvSpPr>
            <a:spLocks noGrp="1"/>
          </p:cNvSpPr>
          <p:nvPr>
            <p:ph type="sldNum" sz="quarter" idx="5"/>
          </p:nvPr>
        </p:nvSpPr>
        <p:spPr/>
        <p:txBody>
          <a:bodyPr/>
          <a:lstStyle/>
          <a:p>
            <a:fld id="{B6839FD7-10F0-4285-9007-02347AB7E002}" type="slidenum">
              <a:rPr lang="zh-CN" altLang="en-US" smtClean="0"/>
              <a:t>11</a:t>
            </a:fld>
            <a:endParaRPr lang="zh-CN" altLang="en-US"/>
          </a:p>
        </p:txBody>
      </p:sp>
    </p:spTree>
    <p:extLst>
      <p:ext uri="{BB962C8B-B14F-4D97-AF65-F5344CB8AC3E}">
        <p14:creationId xmlns:p14="http://schemas.microsoft.com/office/powerpoint/2010/main" val="22058605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60FE-B781-4378-944C-D3B04E735F41}"/>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A556452D-1DEE-400F-96B9-B09E09F8B6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1762293A-C2C5-4BB9-A883-E6B9BF0667C9}"/>
              </a:ext>
            </a:extLst>
          </p:cNvPr>
          <p:cNvSpPr>
            <a:spLocks noGrp="1"/>
          </p:cNvSpPr>
          <p:nvPr>
            <p:ph type="dt" sz="half" idx="10"/>
          </p:nvPr>
        </p:nvSpPr>
        <p:spPr/>
        <p:txBody>
          <a:bodyPr/>
          <a:lstStyle/>
          <a:p>
            <a:fld id="{81326C69-B41F-DE4C-831A-D8424F807BE8}" type="datetime1">
              <a:rPr lang="en-HK" altLang="zh-CN" smtClean="0"/>
              <a:t>13/1/2025</a:t>
            </a:fld>
            <a:endParaRPr lang="zh-CN" altLang="en-US"/>
          </a:p>
        </p:txBody>
      </p:sp>
      <p:sp>
        <p:nvSpPr>
          <p:cNvPr id="5" name="Footer Placeholder 4">
            <a:extLst>
              <a:ext uri="{FF2B5EF4-FFF2-40B4-BE49-F238E27FC236}">
                <a16:creationId xmlns:a16="http://schemas.microsoft.com/office/drawing/2014/main" id="{406940F7-7498-4BFB-AFB3-C0AF839F8C7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453C8B3-F993-4332-B46A-9B00F95A7436}"/>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355253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3A8E-5D00-4FC3-AC24-F4EBA716D7EA}"/>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1B6614DB-70F3-4FA6-A222-BBC788506806}"/>
              </a:ext>
            </a:extLst>
          </p:cNvPr>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F2D2868-7024-46FA-8F04-85EA4BD76D2A}"/>
              </a:ext>
            </a:extLst>
          </p:cNvPr>
          <p:cNvSpPr>
            <a:spLocks noGrp="1"/>
          </p:cNvSpPr>
          <p:nvPr>
            <p:ph type="dt" sz="half" idx="10"/>
          </p:nvPr>
        </p:nvSpPr>
        <p:spPr/>
        <p:txBody>
          <a:bodyPr/>
          <a:lstStyle/>
          <a:p>
            <a:fld id="{3F1C9FC8-DFFA-D24D-A5EF-CA258F7770D1}" type="datetime1">
              <a:rPr lang="en-HK" altLang="zh-CN" smtClean="0"/>
              <a:t>13/1/2025</a:t>
            </a:fld>
            <a:endParaRPr lang="zh-CN" altLang="en-US"/>
          </a:p>
        </p:txBody>
      </p:sp>
      <p:sp>
        <p:nvSpPr>
          <p:cNvPr id="5" name="Footer Placeholder 4">
            <a:extLst>
              <a:ext uri="{FF2B5EF4-FFF2-40B4-BE49-F238E27FC236}">
                <a16:creationId xmlns:a16="http://schemas.microsoft.com/office/drawing/2014/main" id="{45EB2254-EA95-432A-AB45-8615B85E0B3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599808E-3A5B-4873-A3F7-6A8F13AE9C91}"/>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1666495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D243C6-D4B0-4218-BBF1-EA913BD53998}"/>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DBFF55F7-6510-4623-B031-315D254625D0}"/>
              </a:ext>
            </a:extLst>
          </p:cNvPr>
          <p:cNvSpPr>
            <a:spLocks noGrp="1"/>
          </p:cNvSpPr>
          <p:nvPr>
            <p:ph type="body" orient="vert" idx="1"/>
          </p:nvPr>
        </p:nvSpPr>
        <p:spPr>
          <a:xfrm>
            <a:off x="838200" y="365125"/>
            <a:ext cx="7734300"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F52C37F-CC0D-45C2-9AD0-A713A0DDD1AE}"/>
              </a:ext>
            </a:extLst>
          </p:cNvPr>
          <p:cNvSpPr>
            <a:spLocks noGrp="1"/>
          </p:cNvSpPr>
          <p:nvPr>
            <p:ph type="dt" sz="half" idx="10"/>
          </p:nvPr>
        </p:nvSpPr>
        <p:spPr/>
        <p:txBody>
          <a:bodyPr/>
          <a:lstStyle/>
          <a:p>
            <a:fld id="{EF24FFC3-274A-3F42-ACCA-D9B8A3B526D5}" type="datetime1">
              <a:rPr lang="en-HK" altLang="zh-CN" smtClean="0"/>
              <a:t>13/1/2025</a:t>
            </a:fld>
            <a:endParaRPr lang="zh-CN" altLang="en-US"/>
          </a:p>
        </p:txBody>
      </p:sp>
      <p:sp>
        <p:nvSpPr>
          <p:cNvPr id="5" name="Footer Placeholder 4">
            <a:extLst>
              <a:ext uri="{FF2B5EF4-FFF2-40B4-BE49-F238E27FC236}">
                <a16:creationId xmlns:a16="http://schemas.microsoft.com/office/drawing/2014/main" id="{24C19251-BDA5-4367-8ACF-B73123513C6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58A4F6C-5043-4B18-A1CE-B3627D1E0745}"/>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760198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52603-B35A-4F07-94B0-8AD1ED54F96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6D18E366-A888-4E64-984F-C5039D212107}"/>
              </a:ext>
            </a:extLst>
          </p:cNvPr>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C1801A1-2715-4191-91FA-567883D16568}"/>
              </a:ext>
            </a:extLst>
          </p:cNvPr>
          <p:cNvSpPr>
            <a:spLocks noGrp="1"/>
          </p:cNvSpPr>
          <p:nvPr>
            <p:ph type="dt" sz="half" idx="10"/>
          </p:nvPr>
        </p:nvSpPr>
        <p:spPr/>
        <p:txBody>
          <a:bodyPr/>
          <a:lstStyle/>
          <a:p>
            <a:fld id="{E5F3F249-BCCB-264D-B79F-54FC0AE338E6}" type="datetime1">
              <a:rPr lang="en-HK" altLang="zh-CN" smtClean="0"/>
              <a:t>13/1/2025</a:t>
            </a:fld>
            <a:endParaRPr lang="zh-CN" altLang="en-US"/>
          </a:p>
        </p:txBody>
      </p:sp>
      <p:sp>
        <p:nvSpPr>
          <p:cNvPr id="5" name="Footer Placeholder 4">
            <a:extLst>
              <a:ext uri="{FF2B5EF4-FFF2-40B4-BE49-F238E27FC236}">
                <a16:creationId xmlns:a16="http://schemas.microsoft.com/office/drawing/2014/main" id="{2C7DF77C-62EB-44C1-8942-D5A5DF2BEFE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D9B3688-A521-453D-B727-A1E0956BD620}"/>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3571964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ED055-ED93-447F-9628-CAD56D0FED7E}"/>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B26E171-6D64-4867-A877-867325F344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a:extLst>
              <a:ext uri="{FF2B5EF4-FFF2-40B4-BE49-F238E27FC236}">
                <a16:creationId xmlns:a16="http://schemas.microsoft.com/office/drawing/2014/main" id="{43E95460-E60B-464E-AF4E-791B627473D3}"/>
              </a:ext>
            </a:extLst>
          </p:cNvPr>
          <p:cNvSpPr>
            <a:spLocks noGrp="1"/>
          </p:cNvSpPr>
          <p:nvPr>
            <p:ph type="dt" sz="half" idx="10"/>
          </p:nvPr>
        </p:nvSpPr>
        <p:spPr/>
        <p:txBody>
          <a:bodyPr/>
          <a:lstStyle/>
          <a:p>
            <a:fld id="{CA58BB3E-A6F4-1C4A-9F3A-D1DAE292F78C}" type="datetime1">
              <a:rPr lang="en-HK" altLang="zh-CN" smtClean="0"/>
              <a:t>13/1/2025</a:t>
            </a:fld>
            <a:endParaRPr lang="zh-CN" altLang="en-US"/>
          </a:p>
        </p:txBody>
      </p:sp>
      <p:sp>
        <p:nvSpPr>
          <p:cNvPr id="5" name="Footer Placeholder 4">
            <a:extLst>
              <a:ext uri="{FF2B5EF4-FFF2-40B4-BE49-F238E27FC236}">
                <a16:creationId xmlns:a16="http://schemas.microsoft.com/office/drawing/2014/main" id="{948B7008-458B-4521-A32F-32DD65BD981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7A1E32E-4C89-4BEF-8EC3-D6E3B2A6391A}"/>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1687965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88EC-C586-4D0F-AEA7-84F54434584C}"/>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6021E2E4-E2A7-4D70-A553-241D99821735}"/>
              </a:ext>
            </a:extLst>
          </p:cNvPr>
          <p:cNvSpPr>
            <a:spLocks noGrp="1"/>
          </p:cNvSpPr>
          <p:nvPr>
            <p:ph sz="half" idx="1"/>
          </p:nvPr>
        </p:nvSpPr>
        <p:spPr>
          <a:xfrm>
            <a:off x="838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3294E4DE-ECD2-4133-981F-855ADC140791}"/>
              </a:ext>
            </a:extLst>
          </p:cNvPr>
          <p:cNvSpPr>
            <a:spLocks noGrp="1"/>
          </p:cNvSpPr>
          <p:nvPr>
            <p:ph sz="half" idx="2"/>
          </p:nvPr>
        </p:nvSpPr>
        <p:spPr>
          <a:xfrm>
            <a:off x="6172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4C157344-27F4-47C6-B3F5-27B1593708D1}"/>
              </a:ext>
            </a:extLst>
          </p:cNvPr>
          <p:cNvSpPr>
            <a:spLocks noGrp="1"/>
          </p:cNvSpPr>
          <p:nvPr>
            <p:ph type="dt" sz="half" idx="10"/>
          </p:nvPr>
        </p:nvSpPr>
        <p:spPr/>
        <p:txBody>
          <a:bodyPr/>
          <a:lstStyle/>
          <a:p>
            <a:fld id="{ED68810C-070C-154B-89F1-BE01C97A055E}" type="datetime1">
              <a:rPr lang="en-HK" altLang="zh-CN" smtClean="0"/>
              <a:t>13/1/2025</a:t>
            </a:fld>
            <a:endParaRPr lang="zh-CN" altLang="en-US"/>
          </a:p>
        </p:txBody>
      </p:sp>
      <p:sp>
        <p:nvSpPr>
          <p:cNvPr id="6" name="Footer Placeholder 5">
            <a:extLst>
              <a:ext uri="{FF2B5EF4-FFF2-40B4-BE49-F238E27FC236}">
                <a16:creationId xmlns:a16="http://schemas.microsoft.com/office/drawing/2014/main" id="{F98FD620-D6BD-4C77-940B-AE9F61D1C41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E597AE4-29A3-438F-8EF2-B938BEC5E909}"/>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099580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F5B88-4B36-4E33-9B19-4E8D4AF002AA}"/>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6AFC41E-A8B4-4A62-9D56-2A414441EB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a:extLst>
              <a:ext uri="{FF2B5EF4-FFF2-40B4-BE49-F238E27FC236}">
                <a16:creationId xmlns:a16="http://schemas.microsoft.com/office/drawing/2014/main" id="{0FF84A1C-B690-44BE-80D6-92141EDD2BA5}"/>
              </a:ext>
            </a:extLst>
          </p:cNvPr>
          <p:cNvSpPr>
            <a:spLocks noGrp="1"/>
          </p:cNvSpPr>
          <p:nvPr>
            <p:ph sz="half" idx="2"/>
          </p:nvPr>
        </p:nvSpPr>
        <p:spPr>
          <a:xfrm>
            <a:off x="839788" y="2505075"/>
            <a:ext cx="515778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8B3F662-203C-4C20-9585-7B4369FE0B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a:extLst>
              <a:ext uri="{FF2B5EF4-FFF2-40B4-BE49-F238E27FC236}">
                <a16:creationId xmlns:a16="http://schemas.microsoft.com/office/drawing/2014/main" id="{5E5897E4-D7EB-4A22-B0D7-DBFBAC38B18A}"/>
              </a:ext>
            </a:extLst>
          </p:cNvPr>
          <p:cNvSpPr>
            <a:spLocks noGrp="1"/>
          </p:cNvSpPr>
          <p:nvPr>
            <p:ph sz="quarter" idx="4"/>
          </p:nvPr>
        </p:nvSpPr>
        <p:spPr>
          <a:xfrm>
            <a:off x="6172200" y="2505075"/>
            <a:ext cx="51831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959E2C6F-8AAD-48B6-AB18-BA57B797E019}"/>
              </a:ext>
            </a:extLst>
          </p:cNvPr>
          <p:cNvSpPr>
            <a:spLocks noGrp="1"/>
          </p:cNvSpPr>
          <p:nvPr>
            <p:ph type="dt" sz="half" idx="10"/>
          </p:nvPr>
        </p:nvSpPr>
        <p:spPr/>
        <p:txBody>
          <a:bodyPr/>
          <a:lstStyle/>
          <a:p>
            <a:fld id="{2EBA9C1C-1D56-CD44-9054-E837D0D78C1E}" type="datetime1">
              <a:rPr lang="en-HK" altLang="zh-CN" smtClean="0"/>
              <a:t>13/1/2025</a:t>
            </a:fld>
            <a:endParaRPr lang="zh-CN" altLang="en-US"/>
          </a:p>
        </p:txBody>
      </p:sp>
      <p:sp>
        <p:nvSpPr>
          <p:cNvPr id="8" name="Footer Placeholder 7">
            <a:extLst>
              <a:ext uri="{FF2B5EF4-FFF2-40B4-BE49-F238E27FC236}">
                <a16:creationId xmlns:a16="http://schemas.microsoft.com/office/drawing/2014/main" id="{EC227110-7CA8-4B05-A133-EDD06C612561}"/>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B9792743-316F-4388-AA91-1AF883943D81}"/>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457975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1DD60-260E-49DC-8091-1B9D777A9CA0}"/>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EE24339-34C4-4C0A-BC8A-1EE405BC9B6F}"/>
              </a:ext>
            </a:extLst>
          </p:cNvPr>
          <p:cNvSpPr>
            <a:spLocks noGrp="1"/>
          </p:cNvSpPr>
          <p:nvPr>
            <p:ph type="dt" sz="half" idx="10"/>
          </p:nvPr>
        </p:nvSpPr>
        <p:spPr/>
        <p:txBody>
          <a:bodyPr/>
          <a:lstStyle/>
          <a:p>
            <a:fld id="{AC09E52F-874B-E945-BA0F-C6DF982FC1FF}" type="datetime1">
              <a:rPr lang="en-HK" altLang="zh-CN" smtClean="0"/>
              <a:t>13/1/2025</a:t>
            </a:fld>
            <a:endParaRPr lang="zh-CN" altLang="en-US"/>
          </a:p>
        </p:txBody>
      </p:sp>
      <p:sp>
        <p:nvSpPr>
          <p:cNvPr id="4" name="Footer Placeholder 3">
            <a:extLst>
              <a:ext uri="{FF2B5EF4-FFF2-40B4-BE49-F238E27FC236}">
                <a16:creationId xmlns:a16="http://schemas.microsoft.com/office/drawing/2014/main" id="{825D35FB-7315-4603-8388-2EF0857213A4}"/>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3F524924-7ABB-4D96-9737-CE1ADC0E6E26}"/>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267752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364B64-033D-45D3-86F9-6EABFD214EA1}"/>
              </a:ext>
            </a:extLst>
          </p:cNvPr>
          <p:cNvSpPr>
            <a:spLocks noGrp="1"/>
          </p:cNvSpPr>
          <p:nvPr>
            <p:ph type="dt" sz="half" idx="10"/>
          </p:nvPr>
        </p:nvSpPr>
        <p:spPr/>
        <p:txBody>
          <a:bodyPr/>
          <a:lstStyle/>
          <a:p>
            <a:fld id="{7558CEE6-F26E-8646-A0B2-2DD122CBF1F6}" type="datetime1">
              <a:rPr lang="en-HK" altLang="zh-CN" smtClean="0"/>
              <a:t>13/1/2025</a:t>
            </a:fld>
            <a:endParaRPr lang="zh-CN" altLang="en-US"/>
          </a:p>
        </p:txBody>
      </p:sp>
      <p:sp>
        <p:nvSpPr>
          <p:cNvPr id="3" name="Footer Placeholder 2">
            <a:extLst>
              <a:ext uri="{FF2B5EF4-FFF2-40B4-BE49-F238E27FC236}">
                <a16:creationId xmlns:a16="http://schemas.microsoft.com/office/drawing/2014/main" id="{F7E673F4-2AD0-4362-A7E5-390B0AFD5F3D}"/>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DC5A7884-93DA-4F12-83A0-8553A043F634}"/>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2137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CE21C-A920-41B1-807D-7BFCCFBEED7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235243A-20B0-4A08-A996-C12E4B7534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9E08AAD3-5D8A-4E47-A380-3F883B9615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a:extLst>
              <a:ext uri="{FF2B5EF4-FFF2-40B4-BE49-F238E27FC236}">
                <a16:creationId xmlns:a16="http://schemas.microsoft.com/office/drawing/2014/main" id="{E38E3FA6-52C8-452D-8A87-3E698D4DA58C}"/>
              </a:ext>
            </a:extLst>
          </p:cNvPr>
          <p:cNvSpPr>
            <a:spLocks noGrp="1"/>
          </p:cNvSpPr>
          <p:nvPr>
            <p:ph type="dt" sz="half" idx="10"/>
          </p:nvPr>
        </p:nvSpPr>
        <p:spPr/>
        <p:txBody>
          <a:bodyPr/>
          <a:lstStyle/>
          <a:p>
            <a:fld id="{7B674A5A-79DC-264C-8936-9EB0440990D8}" type="datetime1">
              <a:rPr lang="en-HK" altLang="zh-CN" smtClean="0"/>
              <a:t>13/1/2025</a:t>
            </a:fld>
            <a:endParaRPr lang="zh-CN" altLang="en-US"/>
          </a:p>
        </p:txBody>
      </p:sp>
      <p:sp>
        <p:nvSpPr>
          <p:cNvPr id="6" name="Footer Placeholder 5">
            <a:extLst>
              <a:ext uri="{FF2B5EF4-FFF2-40B4-BE49-F238E27FC236}">
                <a16:creationId xmlns:a16="http://schemas.microsoft.com/office/drawing/2014/main" id="{AF2D58BE-B10A-4F7D-99E3-4CDB14138E02}"/>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0835C5A-2E0F-44B5-8DDD-52917A274F8A}"/>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88891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8782-85AB-408E-9AF8-07C97FECABEE}"/>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34D16AA5-A0B5-473C-BAE2-E30D9E1CDC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B8CB4CA1-13DF-467A-95E9-AC101019BB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a:extLst>
              <a:ext uri="{FF2B5EF4-FFF2-40B4-BE49-F238E27FC236}">
                <a16:creationId xmlns:a16="http://schemas.microsoft.com/office/drawing/2014/main" id="{253D255D-BCC1-4873-AB95-28FE0AD32DC4}"/>
              </a:ext>
            </a:extLst>
          </p:cNvPr>
          <p:cNvSpPr>
            <a:spLocks noGrp="1"/>
          </p:cNvSpPr>
          <p:nvPr>
            <p:ph type="dt" sz="half" idx="10"/>
          </p:nvPr>
        </p:nvSpPr>
        <p:spPr/>
        <p:txBody>
          <a:bodyPr/>
          <a:lstStyle/>
          <a:p>
            <a:fld id="{B33A183F-801F-D441-8BF0-5CF91C8E5B88}" type="datetime1">
              <a:rPr lang="en-HK" altLang="zh-CN" smtClean="0"/>
              <a:t>13/1/2025</a:t>
            </a:fld>
            <a:endParaRPr lang="zh-CN" altLang="en-US"/>
          </a:p>
        </p:txBody>
      </p:sp>
      <p:sp>
        <p:nvSpPr>
          <p:cNvPr id="6" name="Footer Placeholder 5">
            <a:extLst>
              <a:ext uri="{FF2B5EF4-FFF2-40B4-BE49-F238E27FC236}">
                <a16:creationId xmlns:a16="http://schemas.microsoft.com/office/drawing/2014/main" id="{664E35F2-5F6C-4D66-B93D-6305A8B1C7A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C6B9EFF-BDB9-4404-835D-A306334C9E71}"/>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390954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376AC0-494D-4D6E-BD1A-E98E0722B8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CF037DE-441D-41E1-8FF4-732CD25A1D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C8DB3D9-A235-43FB-9520-EA122A62EF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5F671-E5E7-AD47-ACB6-BBD819737037}" type="datetime1">
              <a:rPr lang="en-HK" altLang="zh-CN" smtClean="0"/>
              <a:t>13/1/2025</a:t>
            </a:fld>
            <a:endParaRPr lang="zh-CN" altLang="en-US"/>
          </a:p>
        </p:txBody>
      </p:sp>
      <p:sp>
        <p:nvSpPr>
          <p:cNvPr id="5" name="Footer Placeholder 4">
            <a:extLst>
              <a:ext uri="{FF2B5EF4-FFF2-40B4-BE49-F238E27FC236}">
                <a16:creationId xmlns:a16="http://schemas.microsoft.com/office/drawing/2014/main" id="{2F4A2C8B-2C07-4C5A-A6F8-5B8362DBDC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4F586AA2-29F1-442C-A419-5C4CD820C3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85895925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24D2E-C270-4409-ABCA-86CF844ABA26}"/>
              </a:ext>
            </a:extLst>
          </p:cNvPr>
          <p:cNvSpPr>
            <a:spLocks noGrp="1"/>
          </p:cNvSpPr>
          <p:nvPr>
            <p:ph type="ctrTitle"/>
          </p:nvPr>
        </p:nvSpPr>
        <p:spPr>
          <a:xfrm>
            <a:off x="1484851" y="1729626"/>
            <a:ext cx="9144000" cy="2387600"/>
          </a:xfrm>
        </p:spPr>
        <p:txBody>
          <a:bodyPr>
            <a:normAutofit/>
          </a:bodyPr>
          <a:lstStyle/>
          <a:p>
            <a:r>
              <a:rPr lang="en-US" altLang="zh-CN" b="1" dirty="0">
                <a:latin typeface="Calibri" panose="020F0502020204030204" pitchFamily="34" charset="0"/>
                <a:cs typeface="Calibri" panose="020F0502020204030204" pitchFamily="34" charset="0"/>
              </a:rPr>
              <a:t>Lecture 2: Data Acquisition</a:t>
            </a:r>
          </a:p>
        </p:txBody>
      </p:sp>
      <p:sp>
        <p:nvSpPr>
          <p:cNvPr id="3" name="Subtitle 2">
            <a:extLst>
              <a:ext uri="{FF2B5EF4-FFF2-40B4-BE49-F238E27FC236}">
                <a16:creationId xmlns:a16="http://schemas.microsoft.com/office/drawing/2014/main" id="{DFAF844A-ADBA-4BC6-995F-9F32D87144BE}"/>
              </a:ext>
            </a:extLst>
          </p:cNvPr>
          <p:cNvSpPr>
            <a:spLocks noGrp="1"/>
          </p:cNvSpPr>
          <p:nvPr>
            <p:ph type="subTitle" idx="1"/>
          </p:nvPr>
        </p:nvSpPr>
        <p:spPr>
          <a:xfrm>
            <a:off x="1524000" y="4079875"/>
            <a:ext cx="9144000" cy="1655762"/>
          </a:xfrm>
        </p:spPr>
        <p:txBody>
          <a:bodyPr/>
          <a:lstStyle/>
          <a:p>
            <a:r>
              <a:rPr lang="en-US" altLang="zh-CN" dirty="0">
                <a:latin typeface="Calibri" panose="020F0502020204030204" pitchFamily="34" charset="0"/>
                <a:cs typeface="Calibri" panose="020F0502020204030204" pitchFamily="34" charset="0"/>
              </a:rPr>
              <a:t>CS5481 Data Engineering</a:t>
            </a:r>
          </a:p>
          <a:p>
            <a:r>
              <a:rPr lang="en-US" altLang="zh-CN" dirty="0">
                <a:latin typeface="Calibri" panose="020F0502020204030204" pitchFamily="34" charset="0"/>
                <a:cs typeface="Calibri" panose="020F0502020204030204" pitchFamily="34" charset="0"/>
              </a:rPr>
              <a:t>Instructor:</a:t>
            </a:r>
            <a:r>
              <a:rPr lang="zh-CN" altLang="en-US" dirty="0">
                <a:latin typeface="Calibri" panose="020F0502020204030204" pitchFamily="34" charset="0"/>
                <a:cs typeface="Calibri" panose="020F0502020204030204" pitchFamily="34" charset="0"/>
              </a:rPr>
              <a:t> </a:t>
            </a:r>
            <a:r>
              <a:rPr lang="en-US" altLang="zh-CN">
                <a:latin typeface="Calibri" panose="020F0502020204030204" pitchFamily="34" charset="0"/>
                <a:cs typeface="Calibri" panose="020F0502020204030204" pitchFamily="34" charset="0"/>
              </a:rPr>
              <a:t>Yifan Zhang</a:t>
            </a:r>
            <a:endParaRPr lang="zh-CN" altLang="en-US" dirty="0">
              <a:latin typeface="Calibri" panose="020F0502020204030204" pitchFamily="34" charset="0"/>
              <a:cs typeface="Calibri" panose="020F0502020204030204" pitchFamily="34" charset="0"/>
            </a:endParaRPr>
          </a:p>
        </p:txBody>
      </p:sp>
      <p:sp>
        <p:nvSpPr>
          <p:cNvPr id="4" name="Right Triangle 3">
            <a:extLst>
              <a:ext uri="{FF2B5EF4-FFF2-40B4-BE49-F238E27FC236}">
                <a16:creationId xmlns:a16="http://schemas.microsoft.com/office/drawing/2014/main" id="{4927037D-C43C-4544-AD31-63C241FD2AF4}"/>
              </a:ext>
            </a:extLst>
          </p:cNvPr>
          <p:cNvSpPr/>
          <p:nvPr/>
        </p:nvSpPr>
        <p:spPr>
          <a:xfrm>
            <a:off x="0" y="5318620"/>
            <a:ext cx="12113703" cy="1539380"/>
          </a:xfrm>
          <a:prstGeom prst="rtTriangle">
            <a:avLst/>
          </a:prstGeom>
          <a:gradFill flip="none" rotWithShape="1">
            <a:gsLst>
              <a:gs pos="0">
                <a:srgbClr val="97195B">
                  <a:shade val="30000"/>
                  <a:satMod val="115000"/>
                </a:srgbClr>
              </a:gs>
              <a:gs pos="50000">
                <a:srgbClr val="97195B">
                  <a:shade val="67500"/>
                  <a:satMod val="115000"/>
                </a:srgbClr>
              </a:gs>
              <a:gs pos="100000">
                <a:srgbClr val="97195B">
                  <a:shade val="100000"/>
                  <a:satMod val="115000"/>
                </a:srgbClr>
              </a:gs>
            </a:gsLst>
            <a:lin ang="13500000" scaled="1"/>
            <a:tileRect/>
          </a:gradFill>
          <a:ln>
            <a:solidFill>
              <a:srgbClr val="751C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9" name="Picture 4" descr="Logo of City University of Hong Kong .svg">
            <a:extLst>
              <a:ext uri="{FF2B5EF4-FFF2-40B4-BE49-F238E27FC236}">
                <a16:creationId xmlns:a16="http://schemas.microsoft.com/office/drawing/2014/main" id="{528E3A97-A838-403D-82D0-0F5583123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7920" y="83698"/>
            <a:ext cx="1996440" cy="12633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ta Engineering - Napa Analytics">
            <a:extLst>
              <a:ext uri="{FF2B5EF4-FFF2-40B4-BE49-F238E27FC236}">
                <a16:creationId xmlns:a16="http://schemas.microsoft.com/office/drawing/2014/main" id="{74AAECEA-EF0E-1849-93C8-252DCFA95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7230"/>
            <a:ext cx="6236380" cy="2235515"/>
          </a:xfrm>
          <a:prstGeom prst="rect">
            <a:avLst/>
          </a:prstGeom>
          <a:noFill/>
          <a:scene3d>
            <a:camera prst="perspectiveFront"/>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845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4EBEF-474B-1E62-80F1-82ED68C89820}"/>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CDE79C59-38A6-E866-1F86-1FF4FB8C93CE}"/>
              </a:ext>
            </a:extLst>
          </p:cNvPr>
          <p:cNvSpPr>
            <a:spLocks noGrp="1"/>
          </p:cNvSpPr>
          <p:nvPr>
            <p:ph type="sldNum" sz="quarter" idx="12"/>
          </p:nvPr>
        </p:nvSpPr>
        <p:spPr/>
        <p:txBody>
          <a:bodyPr/>
          <a:lstStyle/>
          <a:p>
            <a:fld id="{C399462D-D873-47C0-B287-693A0FDAC09B}" type="slidenum">
              <a:rPr lang="zh-CN" altLang="en-US" smtClean="0"/>
              <a:t>10</a:t>
            </a:fld>
            <a:endParaRPr lang="zh-CN" altLang="en-US"/>
          </a:p>
        </p:txBody>
      </p:sp>
      <p:sp>
        <p:nvSpPr>
          <p:cNvPr id="9" name="Title 1">
            <a:extLst>
              <a:ext uri="{FF2B5EF4-FFF2-40B4-BE49-F238E27FC236}">
                <a16:creationId xmlns:a16="http://schemas.microsoft.com/office/drawing/2014/main" id="{C5542D7A-9758-4B94-0E99-62FA7B1DEDAD}"/>
              </a:ext>
            </a:extLst>
          </p:cNvPr>
          <p:cNvSpPr>
            <a:spLocks noGrp="1"/>
          </p:cNvSpPr>
          <p:nvPr>
            <p:ph type="title"/>
          </p:nvPr>
        </p:nvSpPr>
        <p:spPr>
          <a:xfrm>
            <a:off x="838200" y="38427"/>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Relational databases (examples) </a:t>
            </a:r>
          </a:p>
        </p:txBody>
      </p:sp>
      <p:sp>
        <p:nvSpPr>
          <p:cNvPr id="5" name="文本框 4">
            <a:extLst>
              <a:ext uri="{FF2B5EF4-FFF2-40B4-BE49-F238E27FC236}">
                <a16:creationId xmlns:a16="http://schemas.microsoft.com/office/drawing/2014/main" id="{E9EC3D88-1B92-4AC2-9213-E521A50B7562}"/>
              </a:ext>
            </a:extLst>
          </p:cNvPr>
          <p:cNvSpPr txBox="1"/>
          <p:nvPr/>
        </p:nvSpPr>
        <p:spPr>
          <a:xfrm>
            <a:off x="838200" y="864679"/>
            <a:ext cx="11042694" cy="585679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a:latin typeface="Calibri" panose="020F0502020204030204" pitchFamily="34" charset="0"/>
                <a:cs typeface="Calibri" panose="020F0502020204030204" pitchFamily="34" charset="0"/>
              </a:rPr>
              <a:t>Customer transactions</a:t>
            </a:r>
          </a:p>
          <a:p>
            <a:pPr marL="800100" lvl="1"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E-commerce: When a customer places an order on an online shopping platform, the system records the details (items purchased, payment method, and shipping address) in a database. Relational databases excel in organizing transactional data:</a:t>
            </a:r>
          </a:p>
          <a:p>
            <a:pPr marL="1257300" lvl="2" indent="-342900">
              <a:lnSpc>
                <a:spcPct val="150000"/>
              </a:lnSpc>
              <a:buFont typeface="Arial" panose="020B0604020202020204" pitchFamily="34" charset="0"/>
              <a:buChar char="•"/>
            </a:pPr>
            <a:r>
              <a:rPr lang="en-US" sz="2200" dirty="0">
                <a:latin typeface="Calibri" panose="020F0502020204030204" pitchFamily="34" charset="0"/>
                <a:cs typeface="Calibri" panose="020F0502020204030204" pitchFamily="34" charset="0"/>
              </a:rPr>
              <a:t>A </a:t>
            </a:r>
            <a:r>
              <a:rPr lang="en-US" sz="2200" dirty="0">
                <a:latin typeface="Consolas" panose="020B0609020204030204" pitchFamily="49" charset="0"/>
                <a:cs typeface="Consolas" panose="020B0609020204030204" pitchFamily="49" charset="0"/>
              </a:rPr>
              <a:t>Customers</a:t>
            </a:r>
            <a:r>
              <a:rPr lang="en-US" sz="2200" dirty="0">
                <a:latin typeface="Calibri" panose="020F0502020204030204" pitchFamily="34" charset="0"/>
                <a:cs typeface="Calibri" panose="020F0502020204030204" pitchFamily="34" charset="0"/>
              </a:rPr>
              <a:t> table: </a:t>
            </a:r>
            <a:r>
              <a:rPr lang="en-US" sz="2200" dirty="0" err="1">
                <a:latin typeface="Consolas" panose="020B0609020204030204" pitchFamily="49" charset="0"/>
                <a:cs typeface="Consolas" panose="020B0609020204030204" pitchFamily="49" charset="0"/>
              </a:rPr>
              <a:t>CustomerID</a:t>
            </a:r>
            <a:r>
              <a:rPr lang="en-US" sz="2200" dirty="0">
                <a:latin typeface="Consolas" panose="020B0609020204030204" pitchFamily="49" charset="0"/>
                <a:cs typeface="Consolas" panose="020B0609020204030204" pitchFamily="49" charset="0"/>
              </a:rPr>
              <a:t>, Name, Email, Phone</a:t>
            </a:r>
            <a:r>
              <a:rPr lang="en-US" sz="2200" dirty="0">
                <a:latin typeface="Calibri" panose="020F0502020204030204" pitchFamily="34" charset="0"/>
                <a:cs typeface="Calibri" panose="020F0502020204030204" pitchFamily="34" charset="0"/>
              </a:rPr>
              <a:t>.</a:t>
            </a:r>
          </a:p>
          <a:p>
            <a:pPr marL="1257300" lvl="2" indent="-342900">
              <a:lnSpc>
                <a:spcPct val="150000"/>
              </a:lnSpc>
              <a:buFont typeface="Arial" panose="020B0604020202020204" pitchFamily="34" charset="0"/>
              <a:buChar char="•"/>
            </a:pPr>
            <a:r>
              <a:rPr lang="en-US" sz="2200" dirty="0">
                <a:latin typeface="Calibri" panose="020F0502020204030204" pitchFamily="34" charset="0"/>
                <a:cs typeface="Calibri" panose="020F0502020204030204" pitchFamily="34" charset="0"/>
              </a:rPr>
              <a:t>An </a:t>
            </a:r>
            <a:r>
              <a:rPr lang="en-US" sz="2200" dirty="0">
                <a:latin typeface="Consolas" panose="020B0609020204030204" pitchFamily="49" charset="0"/>
                <a:cs typeface="Consolas" panose="020B0609020204030204" pitchFamily="49" charset="0"/>
              </a:rPr>
              <a:t>Orders</a:t>
            </a:r>
            <a:r>
              <a:rPr lang="en-US" sz="2200" dirty="0">
                <a:latin typeface="Calibri" panose="020F0502020204030204" pitchFamily="34" charset="0"/>
                <a:cs typeface="Calibri" panose="020F0502020204030204" pitchFamily="34" charset="0"/>
              </a:rPr>
              <a:t> table: </a:t>
            </a:r>
            <a:r>
              <a:rPr lang="en-US" sz="2200" dirty="0" err="1">
                <a:latin typeface="Consolas" panose="020B0609020204030204" pitchFamily="49" charset="0"/>
                <a:cs typeface="Consolas" panose="020B0609020204030204" pitchFamily="49" charset="0"/>
              </a:rPr>
              <a:t>OrderID</a:t>
            </a:r>
            <a:r>
              <a:rPr lang="en-US" sz="2200" dirty="0">
                <a:latin typeface="Consolas" panose="020B0609020204030204" pitchFamily="49" charset="0"/>
                <a:cs typeface="Consolas" panose="020B0609020204030204" pitchFamily="49" charset="0"/>
              </a:rPr>
              <a:t>, </a:t>
            </a:r>
            <a:r>
              <a:rPr lang="en-US" sz="2200" dirty="0" err="1">
                <a:latin typeface="Consolas" panose="020B0609020204030204" pitchFamily="49" charset="0"/>
                <a:cs typeface="Consolas" panose="020B0609020204030204" pitchFamily="49" charset="0"/>
              </a:rPr>
              <a:t>CustomerID</a:t>
            </a:r>
            <a:r>
              <a:rPr lang="en-US" sz="2200" dirty="0">
                <a:latin typeface="Consolas" panose="020B0609020204030204" pitchFamily="49" charset="0"/>
                <a:cs typeface="Consolas" panose="020B0609020204030204" pitchFamily="49" charset="0"/>
              </a:rPr>
              <a:t>, Date, </a:t>
            </a:r>
            <a:r>
              <a:rPr lang="en-US" sz="2200" dirty="0" err="1">
                <a:latin typeface="Consolas" panose="020B0609020204030204" pitchFamily="49" charset="0"/>
                <a:cs typeface="Consolas" panose="020B0609020204030204" pitchFamily="49" charset="0"/>
              </a:rPr>
              <a:t>TotalAmount</a:t>
            </a:r>
            <a:r>
              <a:rPr lang="en-US" sz="2200" dirty="0">
                <a:latin typeface="Calibri" panose="020F0502020204030204" pitchFamily="34" charset="0"/>
                <a:cs typeface="Calibri" panose="020F0502020204030204" pitchFamily="34" charset="0"/>
              </a:rPr>
              <a:t>.</a:t>
            </a:r>
          </a:p>
          <a:p>
            <a:pPr marL="1257300" lvl="2" indent="-342900">
              <a:lnSpc>
                <a:spcPct val="150000"/>
              </a:lnSpc>
              <a:buFont typeface="Arial" panose="020B0604020202020204" pitchFamily="34" charset="0"/>
              <a:buChar char="•"/>
            </a:pPr>
            <a:r>
              <a:rPr lang="en-US" sz="2200" dirty="0">
                <a:latin typeface="Calibri" panose="020F0502020204030204" pitchFamily="34" charset="0"/>
                <a:cs typeface="Calibri" panose="020F0502020204030204" pitchFamily="34" charset="0"/>
              </a:rPr>
              <a:t>An </a:t>
            </a:r>
            <a:r>
              <a:rPr lang="en-US" sz="2200" dirty="0" err="1">
                <a:latin typeface="Consolas" panose="020B0609020204030204" pitchFamily="49" charset="0"/>
                <a:cs typeface="Consolas" panose="020B0609020204030204" pitchFamily="49" charset="0"/>
              </a:rPr>
              <a:t>OrderDetails</a:t>
            </a:r>
            <a:r>
              <a:rPr lang="en-US" sz="2200" dirty="0">
                <a:latin typeface="Calibri" panose="020F0502020204030204" pitchFamily="34" charset="0"/>
                <a:cs typeface="Calibri" panose="020F0502020204030204" pitchFamily="34" charset="0"/>
              </a:rPr>
              <a:t> table: </a:t>
            </a:r>
            <a:r>
              <a:rPr lang="en-US" sz="2200" dirty="0" err="1">
                <a:latin typeface="Consolas" panose="020B0609020204030204" pitchFamily="49" charset="0"/>
                <a:cs typeface="Consolas" panose="020B0609020204030204" pitchFamily="49" charset="0"/>
              </a:rPr>
              <a:t>OrderDetailID</a:t>
            </a:r>
            <a:r>
              <a:rPr lang="en-US" sz="2200" dirty="0">
                <a:latin typeface="Calibri" panose="020F0502020204030204" pitchFamily="34" charset="0"/>
                <a:cs typeface="Calibri" panose="020F0502020204030204" pitchFamily="34" charset="0"/>
              </a:rPr>
              <a:t>, </a:t>
            </a:r>
            <a:r>
              <a:rPr lang="en-US" sz="2200" dirty="0" err="1">
                <a:latin typeface="Consolas" panose="020B0609020204030204" pitchFamily="49" charset="0"/>
                <a:cs typeface="Consolas" panose="020B0609020204030204" pitchFamily="49" charset="0"/>
              </a:rPr>
              <a:t>OrderID</a:t>
            </a:r>
            <a:r>
              <a:rPr lang="en-US" sz="2200" dirty="0">
                <a:latin typeface="Calibri" panose="020F0502020204030204" pitchFamily="34" charset="0"/>
                <a:cs typeface="Calibri" panose="020F0502020204030204" pitchFamily="34" charset="0"/>
              </a:rPr>
              <a:t>, </a:t>
            </a:r>
            <a:r>
              <a:rPr lang="en-US" sz="2200" dirty="0" err="1">
                <a:latin typeface="Consolas" panose="020B0609020204030204" pitchFamily="49" charset="0"/>
                <a:cs typeface="Consolas" panose="020B0609020204030204" pitchFamily="49" charset="0"/>
              </a:rPr>
              <a:t>ProductID</a:t>
            </a:r>
            <a:r>
              <a:rPr lang="en-US" sz="2200" dirty="0">
                <a:latin typeface="Calibri" panose="020F0502020204030204" pitchFamily="34" charset="0"/>
                <a:cs typeface="Calibri" panose="020F0502020204030204" pitchFamily="34" charset="0"/>
              </a:rPr>
              <a:t>, </a:t>
            </a:r>
            <a:r>
              <a:rPr lang="en-US" sz="2200" dirty="0">
                <a:latin typeface="Consolas" panose="020B0609020204030204" pitchFamily="49" charset="0"/>
                <a:cs typeface="Consolas" panose="020B0609020204030204" pitchFamily="49" charset="0"/>
              </a:rPr>
              <a:t>Quantity</a:t>
            </a:r>
            <a:r>
              <a:rPr lang="en-US" sz="2200" dirty="0">
                <a:latin typeface="Calibri" panose="020F0502020204030204" pitchFamily="34" charset="0"/>
                <a:cs typeface="Calibri" panose="020F0502020204030204" pitchFamily="34" charset="0"/>
              </a:rPr>
              <a:t>, </a:t>
            </a:r>
            <a:r>
              <a:rPr lang="en-US" sz="2200" dirty="0">
                <a:latin typeface="Consolas" panose="020B0609020204030204" pitchFamily="49" charset="0"/>
                <a:cs typeface="Consolas" panose="020B0609020204030204" pitchFamily="49" charset="0"/>
              </a:rPr>
              <a:t>Price</a:t>
            </a:r>
            <a:r>
              <a:rPr lang="en-US" sz="2200" dirty="0">
                <a:latin typeface="Calibri" panose="020F0502020204030204" pitchFamily="34" charset="0"/>
                <a:cs typeface="Calibri" panose="020F0502020204030204" pitchFamily="34" charset="0"/>
              </a:rPr>
              <a:t>.</a:t>
            </a:r>
          </a:p>
          <a:p>
            <a:pPr marL="1257300" lvl="2" indent="-342900">
              <a:lnSpc>
                <a:spcPct val="150000"/>
              </a:lnSpc>
              <a:buFont typeface="Arial" panose="020B0604020202020204" pitchFamily="34" charset="0"/>
              <a:buChar char="•"/>
            </a:pPr>
            <a:r>
              <a:rPr lang="en-US" sz="2200" dirty="0">
                <a:latin typeface="Calibri" panose="020F0502020204030204" pitchFamily="34" charset="0"/>
                <a:cs typeface="Calibri" panose="020F0502020204030204" pitchFamily="34" charset="0"/>
              </a:rPr>
              <a:t>By linking these tables, the database ensures seamless tracking of customer orders and inventory updates.</a:t>
            </a:r>
          </a:p>
        </p:txBody>
      </p:sp>
    </p:spTree>
    <p:extLst>
      <p:ext uri="{BB962C8B-B14F-4D97-AF65-F5344CB8AC3E}">
        <p14:creationId xmlns:p14="http://schemas.microsoft.com/office/powerpoint/2010/main" val="1180627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20794-5CF7-246C-7F94-A9FDA9911E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41D4A4-6307-8D5A-32F7-7D212AFF83F0}"/>
              </a:ext>
            </a:extLst>
          </p:cNvPr>
          <p:cNvSpPr>
            <a:spLocks noGrp="1"/>
          </p:cNvSpPr>
          <p:nvPr>
            <p:ph type="title"/>
          </p:nvPr>
        </p:nvSpPr>
        <p:spPr>
          <a:xfrm>
            <a:off x="838199" y="365125"/>
            <a:ext cx="11269718" cy="1325563"/>
          </a:xfrm>
        </p:spPr>
        <p:txBody>
          <a:bodyPr vert="horz" lIns="91440" tIns="45720" rIns="91440" bIns="45720" rtlCol="0" anchor="ctr">
            <a:normAutofit fontScale="90000"/>
          </a:bodyPr>
          <a:lstStyle/>
          <a:p>
            <a:pPr>
              <a:lnSpc>
                <a:spcPct val="150000"/>
              </a:lnSpc>
            </a:pPr>
            <a:r>
              <a:rPr lang="en-US" b="1" dirty="0">
                <a:latin typeface="Calibri" panose="020F0502020204030204" pitchFamily="34" charset="0"/>
                <a:cs typeface="Calibri" panose="020F0502020204030204" pitchFamily="34" charset="0"/>
              </a:rPr>
              <a:t>Using queries to extract data from relational databases (examples)</a:t>
            </a:r>
          </a:p>
        </p:txBody>
      </p:sp>
      <p:sp>
        <p:nvSpPr>
          <p:cNvPr id="5" name="Slide Number Placeholder 4">
            <a:extLst>
              <a:ext uri="{FF2B5EF4-FFF2-40B4-BE49-F238E27FC236}">
                <a16:creationId xmlns:a16="http://schemas.microsoft.com/office/drawing/2014/main" id="{8B371806-5BA3-34C4-0B60-03BDA0E0BF98}"/>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11</a:t>
            </a:fld>
            <a:endParaRPr lang="zh-CN" altLang="en-US" dirty="0">
              <a:latin typeface="Calibri" panose="020F0502020204030204" pitchFamily="34" charset="0"/>
              <a:cs typeface="Calibri" panose="020F0502020204030204" pitchFamily="34" charset="0"/>
            </a:endParaRPr>
          </a:p>
        </p:txBody>
      </p:sp>
      <p:sp>
        <p:nvSpPr>
          <p:cNvPr id="7" name="AutoShape 4" descr="What is social media marketing?">
            <a:extLst>
              <a:ext uri="{FF2B5EF4-FFF2-40B4-BE49-F238E27FC236}">
                <a16:creationId xmlns:a16="http://schemas.microsoft.com/office/drawing/2014/main" id="{407CC093-30D2-FDDF-7EF7-E1A0FF79809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6C96300E-CCA8-B02E-084A-947DBEB6A1A4}"/>
              </a:ext>
            </a:extLst>
          </p:cNvPr>
          <p:cNvPicPr>
            <a:picLocks noChangeAspect="1"/>
          </p:cNvPicPr>
          <p:nvPr/>
        </p:nvPicPr>
        <p:blipFill>
          <a:blip r:embed="rId3"/>
          <a:stretch>
            <a:fillRect/>
          </a:stretch>
        </p:blipFill>
        <p:spPr>
          <a:xfrm>
            <a:off x="838199" y="1907554"/>
            <a:ext cx="7772400" cy="2237348"/>
          </a:xfrm>
          <a:prstGeom prst="rect">
            <a:avLst/>
          </a:prstGeom>
        </p:spPr>
      </p:pic>
      <p:pic>
        <p:nvPicPr>
          <p:cNvPr id="6" name="Picture 5">
            <a:extLst>
              <a:ext uri="{FF2B5EF4-FFF2-40B4-BE49-F238E27FC236}">
                <a16:creationId xmlns:a16="http://schemas.microsoft.com/office/drawing/2014/main" id="{F6B3B3E3-30BD-3923-7B54-680024ED41D2}"/>
              </a:ext>
            </a:extLst>
          </p:cNvPr>
          <p:cNvPicPr>
            <a:picLocks noChangeAspect="1"/>
          </p:cNvPicPr>
          <p:nvPr/>
        </p:nvPicPr>
        <p:blipFill>
          <a:blip r:embed="rId4"/>
          <a:stretch>
            <a:fillRect/>
          </a:stretch>
        </p:blipFill>
        <p:spPr>
          <a:xfrm>
            <a:off x="838199" y="4174322"/>
            <a:ext cx="7772400" cy="2364590"/>
          </a:xfrm>
          <a:prstGeom prst="rect">
            <a:avLst/>
          </a:prstGeom>
        </p:spPr>
      </p:pic>
    </p:spTree>
    <p:extLst>
      <p:ext uri="{BB962C8B-B14F-4D97-AF65-F5344CB8AC3E}">
        <p14:creationId xmlns:p14="http://schemas.microsoft.com/office/powerpoint/2010/main" val="10851714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C5CDB-D44E-2BC5-939E-5C97F8D179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BA0796-8516-5149-87EB-3C869D2459BF}"/>
              </a:ext>
            </a:extLst>
          </p:cNvPr>
          <p:cNvSpPr>
            <a:spLocks noGrp="1"/>
          </p:cNvSpPr>
          <p:nvPr>
            <p:ph type="title"/>
          </p:nvPr>
        </p:nvSpPr>
        <p:spPr>
          <a:xfrm>
            <a:off x="838199" y="365125"/>
            <a:ext cx="11269718" cy="1325563"/>
          </a:xfrm>
        </p:spPr>
        <p:txBody>
          <a:bodyPr vert="horz" lIns="91440" tIns="45720" rIns="91440" bIns="45720" rtlCol="0" anchor="ctr">
            <a:normAutofit fontScale="90000"/>
          </a:bodyPr>
          <a:lstStyle/>
          <a:p>
            <a:pPr>
              <a:lnSpc>
                <a:spcPct val="150000"/>
              </a:lnSpc>
            </a:pPr>
            <a:r>
              <a:rPr lang="en-US" b="1" dirty="0">
                <a:latin typeface="Calibri" panose="020F0502020204030204" pitchFamily="34" charset="0"/>
                <a:cs typeface="Calibri" panose="020F0502020204030204" pitchFamily="34" charset="0"/>
              </a:rPr>
              <a:t>Using queries to extract data from relational databases (examples)</a:t>
            </a:r>
          </a:p>
        </p:txBody>
      </p:sp>
      <p:sp>
        <p:nvSpPr>
          <p:cNvPr id="5" name="Slide Number Placeholder 4">
            <a:extLst>
              <a:ext uri="{FF2B5EF4-FFF2-40B4-BE49-F238E27FC236}">
                <a16:creationId xmlns:a16="http://schemas.microsoft.com/office/drawing/2014/main" id="{5233BE70-A207-48CD-F369-1D7B758A47E1}"/>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12</a:t>
            </a:fld>
            <a:endParaRPr lang="zh-CN" altLang="en-US" dirty="0">
              <a:latin typeface="Calibri" panose="020F0502020204030204" pitchFamily="34" charset="0"/>
              <a:cs typeface="Calibri" panose="020F0502020204030204" pitchFamily="34" charset="0"/>
            </a:endParaRPr>
          </a:p>
        </p:txBody>
      </p:sp>
      <p:sp>
        <p:nvSpPr>
          <p:cNvPr id="7" name="AutoShape 4" descr="What is social media marketing?">
            <a:extLst>
              <a:ext uri="{FF2B5EF4-FFF2-40B4-BE49-F238E27FC236}">
                <a16:creationId xmlns:a16="http://schemas.microsoft.com/office/drawing/2014/main" id="{8226F7F6-13D6-FEEF-920B-22BA8F0A333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75E77D9C-9097-32F4-743F-BDDB6A024F35}"/>
              </a:ext>
            </a:extLst>
          </p:cNvPr>
          <p:cNvPicPr>
            <a:picLocks noChangeAspect="1"/>
          </p:cNvPicPr>
          <p:nvPr/>
        </p:nvPicPr>
        <p:blipFill>
          <a:blip r:embed="rId3"/>
          <a:stretch>
            <a:fillRect/>
          </a:stretch>
        </p:blipFill>
        <p:spPr>
          <a:xfrm>
            <a:off x="838199" y="1963676"/>
            <a:ext cx="7772400" cy="2364590"/>
          </a:xfrm>
          <a:prstGeom prst="rect">
            <a:avLst/>
          </a:prstGeom>
        </p:spPr>
      </p:pic>
      <p:pic>
        <p:nvPicPr>
          <p:cNvPr id="8" name="Picture 7">
            <a:extLst>
              <a:ext uri="{FF2B5EF4-FFF2-40B4-BE49-F238E27FC236}">
                <a16:creationId xmlns:a16="http://schemas.microsoft.com/office/drawing/2014/main" id="{53BC01ED-570F-A7A1-CFBD-63A074ED7D6A}"/>
              </a:ext>
            </a:extLst>
          </p:cNvPr>
          <p:cNvPicPr>
            <a:picLocks noChangeAspect="1"/>
          </p:cNvPicPr>
          <p:nvPr/>
        </p:nvPicPr>
        <p:blipFill>
          <a:blip r:embed="rId4"/>
          <a:stretch>
            <a:fillRect/>
          </a:stretch>
        </p:blipFill>
        <p:spPr>
          <a:xfrm>
            <a:off x="838199" y="4356885"/>
            <a:ext cx="7772400" cy="2364590"/>
          </a:xfrm>
          <a:prstGeom prst="rect">
            <a:avLst/>
          </a:prstGeom>
        </p:spPr>
      </p:pic>
    </p:spTree>
    <p:extLst>
      <p:ext uri="{BB962C8B-B14F-4D97-AF65-F5344CB8AC3E}">
        <p14:creationId xmlns:p14="http://schemas.microsoft.com/office/powerpoint/2010/main" val="1831071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175493-EEB2-F867-F1EF-21AF8E6B59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1D7490-A84C-D814-C43D-E7A577233DBF}"/>
              </a:ext>
            </a:extLst>
          </p:cNvPr>
          <p:cNvSpPr>
            <a:spLocks noGrp="1"/>
          </p:cNvSpPr>
          <p:nvPr>
            <p:ph type="title"/>
          </p:nvPr>
        </p:nvSpPr>
        <p:spPr>
          <a:xfrm>
            <a:off x="838199" y="365125"/>
            <a:ext cx="11269718" cy="1325563"/>
          </a:xfrm>
        </p:spPr>
        <p:txBody>
          <a:bodyPr vert="horz" lIns="91440" tIns="45720" rIns="91440" bIns="45720" rtlCol="0" anchor="ctr">
            <a:normAutofit fontScale="90000"/>
          </a:bodyPr>
          <a:lstStyle/>
          <a:p>
            <a:pPr>
              <a:lnSpc>
                <a:spcPct val="150000"/>
              </a:lnSpc>
            </a:pPr>
            <a:r>
              <a:rPr lang="en-US" b="1" dirty="0">
                <a:latin typeface="Calibri" panose="020F0502020204030204" pitchFamily="34" charset="0"/>
                <a:cs typeface="Calibri" panose="020F0502020204030204" pitchFamily="34" charset="0"/>
              </a:rPr>
              <a:t>Using queries to extract data from relational databases (examples)</a:t>
            </a:r>
          </a:p>
        </p:txBody>
      </p:sp>
      <p:sp>
        <p:nvSpPr>
          <p:cNvPr id="5" name="Slide Number Placeholder 4">
            <a:extLst>
              <a:ext uri="{FF2B5EF4-FFF2-40B4-BE49-F238E27FC236}">
                <a16:creationId xmlns:a16="http://schemas.microsoft.com/office/drawing/2014/main" id="{84848B2A-A322-EE9B-B1BE-9210F68008EE}"/>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13</a:t>
            </a:fld>
            <a:endParaRPr lang="zh-CN" altLang="en-US" dirty="0">
              <a:latin typeface="Calibri" panose="020F0502020204030204" pitchFamily="34" charset="0"/>
              <a:cs typeface="Calibri" panose="020F0502020204030204" pitchFamily="34" charset="0"/>
            </a:endParaRPr>
          </a:p>
        </p:txBody>
      </p:sp>
      <p:sp>
        <p:nvSpPr>
          <p:cNvPr id="7" name="AutoShape 4" descr="What is social media marketing?">
            <a:extLst>
              <a:ext uri="{FF2B5EF4-FFF2-40B4-BE49-F238E27FC236}">
                <a16:creationId xmlns:a16="http://schemas.microsoft.com/office/drawing/2014/main" id="{C0B7F19D-2CD7-C6E9-EA3D-AF797F4ABB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a:extLst>
              <a:ext uri="{FF2B5EF4-FFF2-40B4-BE49-F238E27FC236}">
                <a16:creationId xmlns:a16="http://schemas.microsoft.com/office/drawing/2014/main" id="{EEF80514-44A5-A25B-676A-24D2A42C6946}"/>
              </a:ext>
            </a:extLst>
          </p:cNvPr>
          <p:cNvPicPr>
            <a:picLocks noChangeAspect="1"/>
          </p:cNvPicPr>
          <p:nvPr/>
        </p:nvPicPr>
        <p:blipFill>
          <a:blip r:embed="rId3"/>
          <a:stretch>
            <a:fillRect/>
          </a:stretch>
        </p:blipFill>
        <p:spPr>
          <a:xfrm>
            <a:off x="838200" y="2380154"/>
            <a:ext cx="7772400" cy="2576661"/>
          </a:xfrm>
          <a:prstGeom prst="rect">
            <a:avLst/>
          </a:prstGeom>
        </p:spPr>
      </p:pic>
    </p:spTree>
    <p:extLst>
      <p:ext uri="{BB962C8B-B14F-4D97-AF65-F5344CB8AC3E}">
        <p14:creationId xmlns:p14="http://schemas.microsoft.com/office/powerpoint/2010/main" val="231008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50E64-E8E7-23A3-8AB7-DC85177CD2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6D0CFC-7D34-4AA7-A034-54771DA1FEB7}"/>
              </a:ext>
            </a:extLst>
          </p:cNvPr>
          <p:cNvSpPr>
            <a:spLocks noGrp="1"/>
          </p:cNvSpPr>
          <p:nvPr>
            <p:ph type="title"/>
          </p:nvPr>
        </p:nvSpPr>
        <p:spPr>
          <a:xfrm>
            <a:off x="838199" y="365125"/>
            <a:ext cx="11269718" cy="1325563"/>
          </a:xfrm>
        </p:spPr>
        <p:txBody>
          <a:bodyPr vert="horz" lIns="91440" tIns="45720" rIns="91440" bIns="45720" rtlCol="0" anchor="ctr">
            <a:normAutofit fontScale="90000"/>
          </a:bodyPr>
          <a:lstStyle/>
          <a:p>
            <a:pPr>
              <a:lnSpc>
                <a:spcPct val="150000"/>
              </a:lnSpc>
            </a:pPr>
            <a:r>
              <a:rPr lang="en-US" b="1" dirty="0">
                <a:latin typeface="Calibri" panose="020F0502020204030204" pitchFamily="34" charset="0"/>
                <a:cs typeface="Calibri" panose="020F0502020204030204" pitchFamily="34" charset="0"/>
              </a:rPr>
              <a:t>Using queries to extract data from relational databases (examples)</a:t>
            </a:r>
          </a:p>
        </p:txBody>
      </p:sp>
      <p:sp>
        <p:nvSpPr>
          <p:cNvPr id="5" name="Slide Number Placeholder 4">
            <a:extLst>
              <a:ext uri="{FF2B5EF4-FFF2-40B4-BE49-F238E27FC236}">
                <a16:creationId xmlns:a16="http://schemas.microsoft.com/office/drawing/2014/main" id="{78E607A5-49DE-050C-1987-048824DC9E85}"/>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14</a:t>
            </a:fld>
            <a:endParaRPr lang="zh-CN" altLang="en-US" dirty="0">
              <a:latin typeface="Calibri" panose="020F0502020204030204" pitchFamily="34" charset="0"/>
              <a:cs typeface="Calibri" panose="020F0502020204030204" pitchFamily="34" charset="0"/>
            </a:endParaRPr>
          </a:p>
        </p:txBody>
      </p:sp>
      <p:sp>
        <p:nvSpPr>
          <p:cNvPr id="7" name="AutoShape 4" descr="What is social media marketing?">
            <a:extLst>
              <a:ext uri="{FF2B5EF4-FFF2-40B4-BE49-F238E27FC236}">
                <a16:creationId xmlns:a16="http://schemas.microsoft.com/office/drawing/2014/main" id="{D1050ABF-EE7B-E538-1A69-DBB2038D9ED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91BC05B2-4FA5-BBF3-5F58-4CE8AD920ED8}"/>
              </a:ext>
            </a:extLst>
          </p:cNvPr>
          <p:cNvPicPr>
            <a:picLocks noChangeAspect="1"/>
          </p:cNvPicPr>
          <p:nvPr/>
        </p:nvPicPr>
        <p:blipFill>
          <a:blip r:embed="rId3"/>
          <a:stretch>
            <a:fillRect/>
          </a:stretch>
        </p:blipFill>
        <p:spPr>
          <a:xfrm>
            <a:off x="838200" y="2296885"/>
            <a:ext cx="7772400" cy="3212874"/>
          </a:xfrm>
          <a:prstGeom prst="rect">
            <a:avLst/>
          </a:prstGeom>
        </p:spPr>
      </p:pic>
    </p:spTree>
    <p:extLst>
      <p:ext uri="{BB962C8B-B14F-4D97-AF65-F5344CB8AC3E}">
        <p14:creationId xmlns:p14="http://schemas.microsoft.com/office/powerpoint/2010/main" val="3066575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838199" y="365125"/>
            <a:ext cx="11269718" cy="1325563"/>
          </a:xfrm>
        </p:spPr>
        <p:txBody>
          <a:bodyPr vert="horz" lIns="91440" tIns="45720" rIns="91440" bIns="45720" rtlCol="0" anchor="ctr">
            <a:normAutofit fontScale="90000"/>
          </a:bodyPr>
          <a:lstStyle/>
          <a:p>
            <a:pPr>
              <a:lnSpc>
                <a:spcPct val="150000"/>
              </a:lnSpc>
            </a:pPr>
            <a:r>
              <a:rPr lang="en-US" b="1" dirty="0">
                <a:latin typeface="Calibri" panose="020F0502020204030204" pitchFamily="34" charset="0"/>
                <a:cs typeface="Calibri" panose="020F0502020204030204" pitchFamily="34" charset="0"/>
              </a:rPr>
              <a:t>Using queries to extract data from non-relational databases</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15</a:t>
            </a:fld>
            <a:endParaRPr lang="zh-CN" altLang="en-US" dirty="0">
              <a:latin typeface="Calibri" panose="020F0502020204030204" pitchFamily="34" charset="0"/>
              <a:cs typeface="Calibri" panose="020F0502020204030204" pitchFamily="34" charset="0"/>
            </a:endParaRPr>
          </a:p>
        </p:txBody>
      </p:sp>
      <p:sp>
        <p:nvSpPr>
          <p:cNvPr id="7" name="AutoShape 4" descr="What is social media marketing?">
            <a:extLst>
              <a:ext uri="{FF2B5EF4-FFF2-40B4-BE49-F238E27FC236}">
                <a16:creationId xmlns:a16="http://schemas.microsoft.com/office/drawing/2014/main" id="{E4D5CC2B-AE5E-1F3D-D45C-855BF24994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文本框 3">
            <a:extLst>
              <a:ext uri="{FF2B5EF4-FFF2-40B4-BE49-F238E27FC236}">
                <a16:creationId xmlns:a16="http://schemas.microsoft.com/office/drawing/2014/main" id="{D7FD0168-0B26-00CF-BA11-7028514EC316}"/>
              </a:ext>
            </a:extLst>
          </p:cNvPr>
          <p:cNvSpPr txBox="1"/>
          <p:nvPr/>
        </p:nvSpPr>
        <p:spPr>
          <a:xfrm>
            <a:off x="838199" y="2248599"/>
            <a:ext cx="10825636" cy="1697068"/>
          </a:xfrm>
          <a:prstGeom prst="rect">
            <a:avLst/>
          </a:prstGeom>
          <a:noFill/>
        </p:spPr>
        <p:txBody>
          <a:bodyPr wrap="square" rtlCol="0">
            <a:spAutoFit/>
          </a:bodyPr>
          <a:lstStyle/>
          <a:p>
            <a:pPr>
              <a:lnSpc>
                <a:spcPct val="150000"/>
              </a:lnSpc>
            </a:pPr>
            <a:r>
              <a:rPr lang="en-US" sz="2400" dirty="0">
                <a:latin typeface="Calibri" panose="020F0502020204030204" pitchFamily="34" charset="0"/>
                <a:cs typeface="Calibri" panose="020F0502020204030204" pitchFamily="34" charset="0"/>
              </a:rPr>
              <a:t>Non-relational databases can be queried using </a:t>
            </a:r>
            <a:r>
              <a:rPr lang="en-US" sz="2400" b="1" dirty="0">
                <a:latin typeface="Calibri" panose="020F0502020204030204" pitchFamily="34" charset="0"/>
                <a:cs typeface="Calibri" panose="020F0502020204030204" pitchFamily="34" charset="0"/>
              </a:rPr>
              <a:t>SQL</a:t>
            </a:r>
            <a:r>
              <a:rPr lang="en-US" sz="2400" dirty="0">
                <a:latin typeface="Calibri" panose="020F0502020204030204" pitchFamily="34" charset="0"/>
                <a:cs typeface="Calibri" panose="020F0502020204030204" pitchFamily="34" charset="0"/>
              </a:rPr>
              <a:t> or </a:t>
            </a:r>
            <a:r>
              <a:rPr lang="en-US" sz="2400" b="1" dirty="0">
                <a:latin typeface="Calibri" panose="020F0502020204030204" pitchFamily="34" charset="0"/>
                <a:cs typeface="Calibri" panose="020F0502020204030204" pitchFamily="34" charset="0"/>
              </a:rPr>
              <a:t>SQL-like</a:t>
            </a:r>
            <a:r>
              <a:rPr lang="en-US" sz="2400" dirty="0">
                <a:latin typeface="Calibri" panose="020F0502020204030204" pitchFamily="34" charset="0"/>
                <a:cs typeface="Calibri" panose="020F0502020204030204" pitchFamily="34" charset="0"/>
              </a:rPr>
              <a:t> query tools.</a:t>
            </a:r>
          </a:p>
          <a:p>
            <a:pPr>
              <a:lnSpc>
                <a:spcPct val="150000"/>
              </a:lnSpc>
            </a:pPr>
            <a:r>
              <a:rPr lang="en-US" sz="2400" dirty="0">
                <a:latin typeface="Calibri" panose="020F0502020204030204" pitchFamily="34" charset="0"/>
                <a:cs typeface="Calibri" panose="020F0502020204030204" pitchFamily="34" charset="0"/>
              </a:rPr>
              <a:t>Some non-relational databases come with their own querying tools such as CQL for Cassandra and </a:t>
            </a:r>
            <a:r>
              <a:rPr lang="en-US" sz="2400" dirty="0" err="1">
                <a:latin typeface="Calibri" panose="020F0502020204030204" pitchFamily="34" charset="0"/>
                <a:cs typeface="Calibri" panose="020F0502020204030204" pitchFamily="34" charset="0"/>
              </a:rPr>
              <a:t>GraphQL</a:t>
            </a:r>
            <a:r>
              <a:rPr lang="en-US" sz="2400" dirty="0">
                <a:latin typeface="Calibri" panose="020F0502020204030204" pitchFamily="34" charset="0"/>
                <a:cs typeface="Calibri" panose="020F0502020204030204" pitchFamily="34" charset="0"/>
              </a:rPr>
              <a:t> for Neo4J.</a:t>
            </a:r>
          </a:p>
        </p:txBody>
      </p:sp>
      <p:pic>
        <p:nvPicPr>
          <p:cNvPr id="14338" name="Picture 2" descr="Apache Cassandra - Wikipedia">
            <a:extLst>
              <a:ext uri="{FF2B5EF4-FFF2-40B4-BE49-F238E27FC236}">
                <a16:creationId xmlns:a16="http://schemas.microsoft.com/office/drawing/2014/main" id="{F60A421C-7F3B-A4A6-1CF1-3A91C5D150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52" y="4208306"/>
            <a:ext cx="3409804" cy="2284569"/>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Neo4j - Wikidata">
            <a:extLst>
              <a:ext uri="{FF2B5EF4-FFF2-40B4-BE49-F238E27FC236}">
                <a16:creationId xmlns:a16="http://schemas.microsoft.com/office/drawing/2014/main" id="{604964D9-0B3B-188C-CF2D-73A51A2053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2721" y="3459161"/>
            <a:ext cx="3267075" cy="1226133"/>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GraphQL | A query language for your API">
            <a:extLst>
              <a:ext uri="{FF2B5EF4-FFF2-40B4-BE49-F238E27FC236}">
                <a16:creationId xmlns:a16="http://schemas.microsoft.com/office/drawing/2014/main" id="{A251F397-5884-3DFE-12A2-72497AF371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41815" y="4791962"/>
            <a:ext cx="326707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9641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e order's XML file example | Download Scientific Diagram">
            <a:extLst>
              <a:ext uri="{FF2B5EF4-FFF2-40B4-BE49-F238E27FC236}">
                <a16:creationId xmlns:a16="http://schemas.microsoft.com/office/drawing/2014/main" id="{3BD98DB4-F708-4147-A777-B54368FC33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5568" y="834372"/>
            <a:ext cx="3186418" cy="3325867"/>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16</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Flat file and XML datasets</a:t>
            </a:r>
          </a:p>
        </p:txBody>
      </p:sp>
      <p:sp>
        <p:nvSpPr>
          <p:cNvPr id="2" name="文本框 1">
            <a:extLst>
              <a:ext uri="{FF2B5EF4-FFF2-40B4-BE49-F238E27FC236}">
                <a16:creationId xmlns:a16="http://schemas.microsoft.com/office/drawing/2014/main" id="{F244879B-93D8-B26D-5B1C-8B78CFA171FC}"/>
              </a:ext>
            </a:extLst>
          </p:cNvPr>
          <p:cNvSpPr txBox="1"/>
          <p:nvPr/>
        </p:nvSpPr>
        <p:spPr>
          <a:xfrm>
            <a:off x="775661" y="1482583"/>
            <a:ext cx="5834001" cy="2677656"/>
          </a:xfrm>
          <a:prstGeom prst="rect">
            <a:avLst/>
          </a:prstGeom>
          <a:noFill/>
        </p:spPr>
        <p:txBody>
          <a:bodyPr wrap="square" rtlCol="0">
            <a:spAutoFit/>
          </a:bodyPr>
          <a:lstStyle/>
          <a:p>
            <a:r>
              <a:rPr lang="en-US" sz="2800" dirty="0">
                <a:latin typeface="Calibri" panose="020F0502020204030204" pitchFamily="34" charset="0"/>
                <a:cs typeface="Calibri" panose="020F0502020204030204" pitchFamily="34" charset="0"/>
              </a:rPr>
              <a:t>External to the organization, there are other publicly and privately available datasets. </a:t>
            </a:r>
          </a:p>
          <a:p>
            <a:r>
              <a:rPr lang="en-US" sz="2800" dirty="0">
                <a:latin typeface="Calibri" panose="020F0502020204030204" pitchFamily="34" charset="0"/>
                <a:cs typeface="Calibri" panose="020F0502020204030204" pitchFamily="34" charset="0"/>
              </a:rPr>
              <a:t>Such data sets are typically made available as flat files, spreadsheet files, or XML documents.</a:t>
            </a:r>
          </a:p>
        </p:txBody>
      </p:sp>
      <p:pic>
        <p:nvPicPr>
          <p:cNvPr id="8" name="图片 7">
            <a:extLst>
              <a:ext uri="{FF2B5EF4-FFF2-40B4-BE49-F238E27FC236}">
                <a16:creationId xmlns:a16="http://schemas.microsoft.com/office/drawing/2014/main" id="{E23015D5-8E16-A2E9-B576-F89B0D43E324}"/>
              </a:ext>
            </a:extLst>
          </p:cNvPr>
          <p:cNvPicPr>
            <a:picLocks noChangeAspect="1"/>
          </p:cNvPicPr>
          <p:nvPr/>
        </p:nvPicPr>
        <p:blipFill rotWithShape="1">
          <a:blip r:embed="rId4"/>
          <a:srcRect l="13450" t="36984" r="-322" b="2868"/>
          <a:stretch/>
        </p:blipFill>
        <p:spPr>
          <a:xfrm>
            <a:off x="516963" y="4369242"/>
            <a:ext cx="5834001" cy="2079164"/>
          </a:xfrm>
          <a:prstGeom prst="rect">
            <a:avLst/>
          </a:prstGeom>
        </p:spPr>
      </p:pic>
      <p:pic>
        <p:nvPicPr>
          <p:cNvPr id="11" name="图片 10">
            <a:extLst>
              <a:ext uri="{FF2B5EF4-FFF2-40B4-BE49-F238E27FC236}">
                <a16:creationId xmlns:a16="http://schemas.microsoft.com/office/drawing/2014/main" id="{8877BD23-B97B-922F-E78A-C0B3B0B92A2F}"/>
              </a:ext>
            </a:extLst>
          </p:cNvPr>
          <p:cNvPicPr>
            <a:picLocks noChangeAspect="1"/>
          </p:cNvPicPr>
          <p:nvPr/>
        </p:nvPicPr>
        <p:blipFill rotWithShape="1">
          <a:blip r:embed="rId5"/>
          <a:srcRect l="8799" t="31159"/>
          <a:stretch/>
        </p:blipFill>
        <p:spPr>
          <a:xfrm>
            <a:off x="6463665" y="4335835"/>
            <a:ext cx="5375851" cy="2079164"/>
          </a:xfrm>
          <a:prstGeom prst="rect">
            <a:avLst/>
          </a:prstGeom>
        </p:spPr>
      </p:pic>
    </p:spTree>
    <p:extLst>
      <p:ext uri="{BB962C8B-B14F-4D97-AF65-F5344CB8AC3E}">
        <p14:creationId xmlns:p14="http://schemas.microsoft.com/office/powerpoint/2010/main" val="4022287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17</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Flat files</a:t>
            </a:r>
          </a:p>
        </p:txBody>
      </p:sp>
      <p:sp>
        <p:nvSpPr>
          <p:cNvPr id="2" name="文本框 1">
            <a:extLst>
              <a:ext uri="{FF2B5EF4-FFF2-40B4-BE49-F238E27FC236}">
                <a16:creationId xmlns:a16="http://schemas.microsoft.com/office/drawing/2014/main" id="{F244879B-93D8-B26D-5B1C-8B78CFA171FC}"/>
              </a:ext>
            </a:extLst>
          </p:cNvPr>
          <p:cNvSpPr txBox="1"/>
          <p:nvPr/>
        </p:nvSpPr>
        <p:spPr>
          <a:xfrm>
            <a:off x="775662" y="1482583"/>
            <a:ext cx="10903432" cy="325717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Store data in plain text format</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Each line, or row, is one record</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Each value is separated by a delimiter</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All of the data in a flat file maps to a single table</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Most common flat file format is .CSV</a:t>
            </a:r>
          </a:p>
        </p:txBody>
      </p:sp>
    </p:spTree>
    <p:extLst>
      <p:ext uri="{BB962C8B-B14F-4D97-AF65-F5344CB8AC3E}">
        <p14:creationId xmlns:p14="http://schemas.microsoft.com/office/powerpoint/2010/main" val="1995707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18</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APIs and web services</a:t>
            </a:r>
          </a:p>
        </p:txBody>
      </p:sp>
      <p:sp>
        <p:nvSpPr>
          <p:cNvPr id="2" name="文本框 1">
            <a:extLst>
              <a:ext uri="{FF2B5EF4-FFF2-40B4-BE49-F238E27FC236}">
                <a16:creationId xmlns:a16="http://schemas.microsoft.com/office/drawing/2014/main" id="{F244879B-93D8-B26D-5B1C-8B78CFA171FC}"/>
              </a:ext>
            </a:extLst>
          </p:cNvPr>
          <p:cNvSpPr txBox="1"/>
          <p:nvPr/>
        </p:nvSpPr>
        <p:spPr>
          <a:xfrm>
            <a:off x="615904" y="1633933"/>
            <a:ext cx="10960191" cy="2610843"/>
          </a:xfrm>
          <a:prstGeom prst="rect">
            <a:avLst/>
          </a:prstGeom>
          <a:noFill/>
        </p:spPr>
        <p:txBody>
          <a:bodyPr wrap="square" rtlCol="0">
            <a:spAutoFit/>
          </a:bodyPr>
          <a:lstStyle/>
          <a:p>
            <a:pPr>
              <a:lnSpc>
                <a:spcPct val="150000"/>
              </a:lnSpc>
            </a:pPr>
            <a:r>
              <a:rPr lang="en-US" sz="2800" dirty="0">
                <a:latin typeface="Calibri" panose="020F0502020204030204" pitchFamily="34" charset="0"/>
                <a:cs typeface="Calibri" panose="020F0502020204030204" pitchFamily="34" charset="0"/>
              </a:rPr>
              <a:t>APIs and Web Services typically listen for incoming requests, which can be in the form of </a:t>
            </a:r>
            <a:r>
              <a:rPr lang="en-US" sz="2800" b="1" dirty="0">
                <a:latin typeface="Calibri" panose="020F0502020204030204" pitchFamily="34" charset="0"/>
                <a:cs typeface="Calibri" panose="020F0502020204030204" pitchFamily="34" charset="0"/>
              </a:rPr>
              <a:t>web requests </a:t>
            </a:r>
            <a:r>
              <a:rPr lang="en-US" sz="2800" dirty="0">
                <a:latin typeface="Calibri" panose="020F0502020204030204" pitchFamily="34" charset="0"/>
                <a:cs typeface="Calibri" panose="020F0502020204030204" pitchFamily="34" charset="0"/>
              </a:rPr>
              <a:t>from users or </a:t>
            </a:r>
            <a:r>
              <a:rPr lang="en-US" sz="2800" b="1" dirty="0">
                <a:latin typeface="Calibri" panose="020F0502020204030204" pitchFamily="34" charset="0"/>
                <a:cs typeface="Calibri" panose="020F0502020204030204" pitchFamily="34" charset="0"/>
              </a:rPr>
              <a:t>network requests </a:t>
            </a:r>
            <a:r>
              <a:rPr lang="en-US" sz="2800" dirty="0">
                <a:latin typeface="Calibri" panose="020F0502020204030204" pitchFamily="34" charset="0"/>
                <a:cs typeface="Calibri" panose="020F0502020204030204" pitchFamily="34" charset="0"/>
              </a:rPr>
              <a:t>from applications, and return data in plain text, XML, HTML, JSON, or media files. </a:t>
            </a:r>
          </a:p>
        </p:txBody>
      </p:sp>
      <p:pic>
        <p:nvPicPr>
          <p:cNvPr id="12" name="图片 11">
            <a:extLst>
              <a:ext uri="{FF2B5EF4-FFF2-40B4-BE49-F238E27FC236}">
                <a16:creationId xmlns:a16="http://schemas.microsoft.com/office/drawing/2014/main" id="{10761DA2-6766-B141-CF91-B11E9CE8B05C}"/>
              </a:ext>
            </a:extLst>
          </p:cNvPr>
          <p:cNvPicPr>
            <a:picLocks noChangeAspect="1"/>
          </p:cNvPicPr>
          <p:nvPr/>
        </p:nvPicPr>
        <p:blipFill rotWithShape="1">
          <a:blip r:embed="rId3"/>
          <a:srcRect l="15202" t="24985" r="56644" b="44161"/>
          <a:stretch/>
        </p:blipFill>
        <p:spPr>
          <a:xfrm>
            <a:off x="2320683" y="4004441"/>
            <a:ext cx="2043211" cy="1934723"/>
          </a:xfrm>
          <a:prstGeom prst="rect">
            <a:avLst/>
          </a:prstGeom>
        </p:spPr>
      </p:pic>
      <p:pic>
        <p:nvPicPr>
          <p:cNvPr id="13" name="图片 12">
            <a:extLst>
              <a:ext uri="{FF2B5EF4-FFF2-40B4-BE49-F238E27FC236}">
                <a16:creationId xmlns:a16="http://schemas.microsoft.com/office/drawing/2014/main" id="{BFB7F2BD-440A-1F89-C411-13C16EC7CC67}"/>
              </a:ext>
            </a:extLst>
          </p:cNvPr>
          <p:cNvPicPr>
            <a:picLocks noChangeAspect="1"/>
          </p:cNvPicPr>
          <p:nvPr/>
        </p:nvPicPr>
        <p:blipFill rotWithShape="1">
          <a:blip r:embed="rId3"/>
          <a:srcRect l="15451" t="63913" r="57890" b="4944"/>
          <a:stretch/>
        </p:blipFill>
        <p:spPr>
          <a:xfrm>
            <a:off x="6337736" y="3982020"/>
            <a:ext cx="1961231" cy="1979563"/>
          </a:xfrm>
          <a:prstGeom prst="rect">
            <a:avLst/>
          </a:prstGeom>
        </p:spPr>
      </p:pic>
      <p:sp>
        <p:nvSpPr>
          <p:cNvPr id="5" name="文本框 4">
            <a:extLst>
              <a:ext uri="{FF2B5EF4-FFF2-40B4-BE49-F238E27FC236}">
                <a16:creationId xmlns:a16="http://schemas.microsoft.com/office/drawing/2014/main" id="{814A7A58-C648-CC84-969E-9E4F1F927B90}"/>
              </a:ext>
            </a:extLst>
          </p:cNvPr>
          <p:cNvSpPr txBox="1"/>
          <p:nvPr/>
        </p:nvSpPr>
        <p:spPr>
          <a:xfrm>
            <a:off x="2320683" y="5961583"/>
            <a:ext cx="2743199"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Web Requests</a:t>
            </a:r>
            <a:endParaRPr lang="en-US" sz="2400" dirty="0">
              <a:latin typeface="Calibri" panose="020F0502020204030204" pitchFamily="34" charset="0"/>
              <a:cs typeface="Calibri" panose="020F0502020204030204" pitchFamily="34" charset="0"/>
            </a:endParaRPr>
          </a:p>
        </p:txBody>
      </p:sp>
      <p:sp>
        <p:nvSpPr>
          <p:cNvPr id="14" name="文本框 13">
            <a:extLst>
              <a:ext uri="{FF2B5EF4-FFF2-40B4-BE49-F238E27FC236}">
                <a16:creationId xmlns:a16="http://schemas.microsoft.com/office/drawing/2014/main" id="{954E4F83-FD63-0F44-58A2-CCA5730289A6}"/>
              </a:ext>
            </a:extLst>
          </p:cNvPr>
          <p:cNvSpPr txBox="1"/>
          <p:nvPr/>
        </p:nvSpPr>
        <p:spPr>
          <a:xfrm>
            <a:off x="6201627" y="5961583"/>
            <a:ext cx="2743199" cy="461665"/>
          </a:xfrm>
          <a:prstGeom prst="rect">
            <a:avLst/>
          </a:prstGeom>
          <a:noFill/>
        </p:spPr>
        <p:txBody>
          <a:bodyPr wrap="square" rtlCol="0">
            <a:spAutoFit/>
          </a:bodyPr>
          <a:lstStyle/>
          <a:p>
            <a:r>
              <a:rPr lang="en-US" altLang="zh-CN" sz="2400" dirty="0">
                <a:latin typeface="Calibri" panose="020F0502020204030204" pitchFamily="34" charset="0"/>
                <a:cs typeface="Calibri" panose="020F0502020204030204" pitchFamily="34" charset="0"/>
              </a:rPr>
              <a:t>Network Requests</a:t>
            </a: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2366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A98932-FD04-E86C-CA76-89631E68E3E4}"/>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660911E-3936-82FA-25ED-12D8E431167B}"/>
              </a:ext>
            </a:extLst>
          </p:cNvPr>
          <p:cNvSpPr>
            <a:spLocks noGrp="1"/>
          </p:cNvSpPr>
          <p:nvPr>
            <p:ph type="sldNum" sz="quarter" idx="12"/>
          </p:nvPr>
        </p:nvSpPr>
        <p:spPr/>
        <p:txBody>
          <a:bodyPr/>
          <a:lstStyle/>
          <a:p>
            <a:fld id="{C399462D-D873-47C0-B287-693A0FDAC09B}" type="slidenum">
              <a:rPr lang="zh-CN" altLang="en-US" smtClean="0"/>
              <a:t>19</a:t>
            </a:fld>
            <a:endParaRPr lang="zh-CN" altLang="en-US"/>
          </a:p>
        </p:txBody>
      </p:sp>
      <p:sp>
        <p:nvSpPr>
          <p:cNvPr id="9" name="Title 1">
            <a:extLst>
              <a:ext uri="{FF2B5EF4-FFF2-40B4-BE49-F238E27FC236}">
                <a16:creationId xmlns:a16="http://schemas.microsoft.com/office/drawing/2014/main" id="{7B9CA464-E255-C460-4BD0-02181C2C1856}"/>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APIs and web services (examples)</a:t>
            </a:r>
          </a:p>
        </p:txBody>
      </p:sp>
      <p:pic>
        <p:nvPicPr>
          <p:cNvPr id="7" name="Picture 6">
            <a:extLst>
              <a:ext uri="{FF2B5EF4-FFF2-40B4-BE49-F238E27FC236}">
                <a16:creationId xmlns:a16="http://schemas.microsoft.com/office/drawing/2014/main" id="{6506EB82-60AD-3401-EA01-FC8698FA704D}"/>
              </a:ext>
            </a:extLst>
          </p:cNvPr>
          <p:cNvPicPr>
            <a:picLocks noChangeAspect="1"/>
          </p:cNvPicPr>
          <p:nvPr/>
        </p:nvPicPr>
        <p:blipFill>
          <a:blip r:embed="rId3"/>
          <a:stretch>
            <a:fillRect/>
          </a:stretch>
        </p:blipFill>
        <p:spPr>
          <a:xfrm>
            <a:off x="838199" y="1347740"/>
            <a:ext cx="6874255" cy="5373735"/>
          </a:xfrm>
          <a:prstGeom prst="rect">
            <a:avLst/>
          </a:prstGeom>
        </p:spPr>
      </p:pic>
    </p:spTree>
    <p:extLst>
      <p:ext uri="{BB962C8B-B14F-4D97-AF65-F5344CB8AC3E}">
        <p14:creationId xmlns:p14="http://schemas.microsoft.com/office/powerpoint/2010/main" val="2507758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Outline</a:t>
            </a:r>
          </a:p>
        </p:txBody>
      </p:sp>
      <p:sp>
        <p:nvSpPr>
          <p:cNvPr id="3" name="Content Placeholder 2">
            <a:extLst>
              <a:ext uri="{FF2B5EF4-FFF2-40B4-BE49-F238E27FC236}">
                <a16:creationId xmlns:a16="http://schemas.microsoft.com/office/drawing/2014/main" id="{91F4578D-89AC-A04F-B795-76C0F1D88CF4}"/>
              </a:ext>
            </a:extLst>
          </p:cNvPr>
          <p:cNvSpPr>
            <a:spLocks noGrp="1"/>
          </p:cNvSpPr>
          <p:nvPr>
            <p:ph idx="1"/>
          </p:nvPr>
        </p:nvSpPr>
        <p:spPr/>
        <p:txBody>
          <a:bodyPr/>
          <a:lstStyle/>
          <a:p>
            <a:pPr>
              <a:lnSpc>
                <a:spcPct val="150000"/>
              </a:lnSpc>
            </a:pPr>
            <a:r>
              <a:rPr lang="en-US" dirty="0">
                <a:solidFill>
                  <a:srgbClr val="FF0000"/>
                </a:solidFill>
                <a:latin typeface="Calibri" panose="020F0502020204030204" pitchFamily="34" charset="0"/>
                <a:cs typeface="Calibri" panose="020F0502020204030204" pitchFamily="34" charset="0"/>
              </a:rPr>
              <a:t>1. Data</a:t>
            </a:r>
            <a:r>
              <a:rPr lang="zh-CN" altLang="en-US" dirty="0">
                <a:solidFill>
                  <a:srgbClr val="FF0000"/>
                </a:solidFill>
                <a:latin typeface="Calibri" panose="020F0502020204030204" pitchFamily="34" charset="0"/>
                <a:cs typeface="Calibri" panose="020F0502020204030204" pitchFamily="34" charset="0"/>
              </a:rPr>
              <a:t> </a:t>
            </a:r>
            <a:r>
              <a:rPr lang="en-US" altLang="zh-CN" dirty="0">
                <a:solidFill>
                  <a:srgbClr val="FF0000"/>
                </a:solidFill>
                <a:latin typeface="Calibri" panose="020F0502020204030204" pitchFamily="34" charset="0"/>
                <a:cs typeface="Calibri" panose="020F0502020204030204" pitchFamily="34" charset="0"/>
              </a:rPr>
              <a:t>sources</a:t>
            </a:r>
            <a:endParaRPr lang="en-US" dirty="0">
              <a:solidFill>
                <a:srgbClr val="FF0000"/>
              </a:solidFill>
              <a:latin typeface="Calibri" panose="020F0502020204030204" pitchFamily="34" charset="0"/>
              <a:cs typeface="Calibri" panose="020F0502020204030204" pitchFamily="34" charset="0"/>
            </a:endParaRPr>
          </a:p>
          <a:p>
            <a:pPr>
              <a:lnSpc>
                <a:spcPct val="150000"/>
              </a:lnSpc>
            </a:pPr>
            <a:r>
              <a:rPr lang="en-US" dirty="0">
                <a:latin typeface="Calibri" panose="020F0502020204030204" pitchFamily="34" charset="0"/>
                <a:cs typeface="Calibri" panose="020F0502020204030204" pitchFamily="34" charset="0"/>
              </a:rPr>
              <a:t>2. Web</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scraping</a:t>
            </a:r>
            <a:endParaRPr lang="en-US" dirty="0">
              <a:latin typeface="Calibri" panose="020F0502020204030204" pitchFamily="34" charset="0"/>
              <a:cs typeface="Calibri" panose="020F0502020204030204" pitchFamily="34" charset="0"/>
            </a:endParaRPr>
          </a:p>
          <a:p>
            <a:pPr>
              <a:lnSpc>
                <a:spcPct val="150000"/>
              </a:lnSpc>
            </a:pPr>
            <a:r>
              <a:rPr lang="en-US" altLang="zh-CN" dirty="0">
                <a:latin typeface="Calibri" panose="020F0502020204030204" pitchFamily="34" charset="0"/>
                <a:cs typeface="Calibri" panose="020F0502020204030204" pitchFamily="34" charset="0"/>
              </a:rPr>
              <a:t>3</a:t>
            </a:r>
            <a:r>
              <a:rPr lang="en-US" dirty="0">
                <a:latin typeface="Calibri" panose="020F0502020204030204" pitchFamily="34" charset="0"/>
                <a:cs typeface="Calibri" panose="020F0502020204030204" pitchFamily="34" charset="0"/>
              </a:rPr>
              <a:t>. From</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web</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scraping</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to</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web crawling</a:t>
            </a:r>
            <a:endParaRPr lang="en-US"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a:t>
            </a:fld>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59318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0F97F6-681D-1A29-3D4E-8A0CBDC606EF}"/>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E8E0D6F7-0AE6-626D-4581-A778D7D7C34F}"/>
              </a:ext>
            </a:extLst>
          </p:cNvPr>
          <p:cNvSpPr>
            <a:spLocks noGrp="1"/>
          </p:cNvSpPr>
          <p:nvPr>
            <p:ph type="sldNum" sz="quarter" idx="12"/>
          </p:nvPr>
        </p:nvSpPr>
        <p:spPr/>
        <p:txBody>
          <a:bodyPr/>
          <a:lstStyle/>
          <a:p>
            <a:fld id="{C399462D-D873-47C0-B287-693A0FDAC09B}" type="slidenum">
              <a:rPr lang="zh-CN" altLang="en-US" smtClean="0"/>
              <a:t>20</a:t>
            </a:fld>
            <a:endParaRPr lang="zh-CN" altLang="en-US"/>
          </a:p>
        </p:txBody>
      </p:sp>
      <p:sp>
        <p:nvSpPr>
          <p:cNvPr id="9" name="Title 1">
            <a:extLst>
              <a:ext uri="{FF2B5EF4-FFF2-40B4-BE49-F238E27FC236}">
                <a16:creationId xmlns:a16="http://schemas.microsoft.com/office/drawing/2014/main" id="{EDEB3E5F-B21C-2B7D-02DC-73E311097446}"/>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APIs and web services (examples)</a:t>
            </a:r>
          </a:p>
        </p:txBody>
      </p:sp>
      <p:pic>
        <p:nvPicPr>
          <p:cNvPr id="2" name="Picture 1">
            <a:extLst>
              <a:ext uri="{FF2B5EF4-FFF2-40B4-BE49-F238E27FC236}">
                <a16:creationId xmlns:a16="http://schemas.microsoft.com/office/drawing/2014/main" id="{5837ED44-AA25-9273-0F29-30D3B1D44C45}"/>
              </a:ext>
            </a:extLst>
          </p:cNvPr>
          <p:cNvPicPr>
            <a:picLocks noChangeAspect="1"/>
          </p:cNvPicPr>
          <p:nvPr/>
        </p:nvPicPr>
        <p:blipFill>
          <a:blip r:embed="rId3"/>
          <a:stretch>
            <a:fillRect/>
          </a:stretch>
        </p:blipFill>
        <p:spPr>
          <a:xfrm>
            <a:off x="838200" y="1489249"/>
            <a:ext cx="6400800" cy="5003626"/>
          </a:xfrm>
          <a:prstGeom prst="rect">
            <a:avLst/>
          </a:prstGeom>
        </p:spPr>
      </p:pic>
    </p:spTree>
    <p:extLst>
      <p:ext uri="{BB962C8B-B14F-4D97-AF65-F5344CB8AC3E}">
        <p14:creationId xmlns:p14="http://schemas.microsoft.com/office/powerpoint/2010/main" val="8065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838199" y="365125"/>
            <a:ext cx="11269718" cy="1325563"/>
          </a:xfrm>
        </p:spPr>
        <p:txBody>
          <a:bodyPr vert="horz" lIns="91440" tIns="45720" rIns="91440" bIns="45720" rtlCol="0" anchor="ctr">
            <a:normAutofit/>
          </a:bodyPr>
          <a:lstStyle/>
          <a:p>
            <a:pPr>
              <a:lnSpc>
                <a:spcPct val="150000"/>
              </a:lnSpc>
            </a:pPr>
            <a:r>
              <a:rPr lang="en-US" b="1" dirty="0">
                <a:latin typeface="Calibri" panose="020F0502020204030204" pitchFamily="34" charset="0"/>
                <a:cs typeface="Calibri" panose="020F0502020204030204" pitchFamily="34" charset="0"/>
              </a:rPr>
              <a:t>Sources for gathering data – web </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21</a:t>
            </a:fld>
            <a:endParaRPr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125722E2-5096-36EC-7DEB-165CCB669A95}"/>
              </a:ext>
            </a:extLst>
          </p:cNvPr>
          <p:cNvSpPr txBox="1"/>
          <p:nvPr/>
        </p:nvSpPr>
        <p:spPr>
          <a:xfrm>
            <a:off x="842273" y="1464488"/>
            <a:ext cx="10979199" cy="1318181"/>
          </a:xfrm>
          <a:prstGeom prst="rect">
            <a:avLst/>
          </a:prstGeom>
          <a:noFill/>
        </p:spPr>
        <p:txBody>
          <a:bodyPr wrap="square" rtlCol="0">
            <a:spAutoFit/>
          </a:bodyPr>
          <a:lstStyle/>
          <a:p>
            <a:pPr>
              <a:lnSpc>
                <a:spcPct val="150000"/>
              </a:lnSpc>
            </a:pPr>
            <a:r>
              <a:rPr lang="en-US" sz="2800" b="1" dirty="0">
                <a:latin typeface="Calibri" panose="020F0502020204030204" pitchFamily="34" charset="0"/>
                <a:cs typeface="Calibri" panose="020F0502020204030204" pitchFamily="34" charset="0"/>
              </a:rPr>
              <a:t>Web</a:t>
            </a:r>
            <a:r>
              <a:rPr lang="en-US" sz="2800" dirty="0">
                <a:latin typeface="Calibri" panose="020F0502020204030204" pitchFamily="34" charset="0"/>
                <a:cs typeface="Calibri" panose="020F0502020204030204" pitchFamily="34" charset="0"/>
              </a:rPr>
              <a:t> is a source of publicly available data that is available to companies and individuals for free or commercial use.</a:t>
            </a:r>
          </a:p>
        </p:txBody>
      </p:sp>
      <p:sp>
        <p:nvSpPr>
          <p:cNvPr id="6" name="文本框 5">
            <a:extLst>
              <a:ext uri="{FF2B5EF4-FFF2-40B4-BE49-F238E27FC236}">
                <a16:creationId xmlns:a16="http://schemas.microsoft.com/office/drawing/2014/main" id="{8E4433EE-F567-4B26-8B7C-C0C6D311053E}"/>
              </a:ext>
            </a:extLst>
          </p:cNvPr>
          <p:cNvSpPr txBox="1"/>
          <p:nvPr/>
        </p:nvSpPr>
        <p:spPr>
          <a:xfrm>
            <a:off x="838199" y="2940505"/>
            <a:ext cx="6442681" cy="325800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News websites, social networks</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Textbooks</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Government records</a:t>
            </a:r>
          </a:p>
          <a:p>
            <a:pPr marL="342900" indent="-3429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Papers and articles for public consumption</a:t>
            </a:r>
            <a:endParaRPr lang="en-US" sz="2800" dirty="0"/>
          </a:p>
        </p:txBody>
      </p:sp>
      <p:pic>
        <p:nvPicPr>
          <p:cNvPr id="7170" name="Picture 2" descr="Web Data Source Connections With Tableau">
            <a:extLst>
              <a:ext uri="{FF2B5EF4-FFF2-40B4-BE49-F238E27FC236}">
                <a16:creationId xmlns:a16="http://schemas.microsoft.com/office/drawing/2014/main" id="{74EFB57F-829F-5251-4614-2CB0E8D423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8002" y="3089171"/>
            <a:ext cx="4441012" cy="296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7249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F4578D-89AC-A04F-B795-76C0F1D88CF4}"/>
              </a:ext>
            </a:extLst>
          </p:cNvPr>
          <p:cNvSpPr>
            <a:spLocks noGrp="1"/>
          </p:cNvSpPr>
          <p:nvPr>
            <p:ph idx="1"/>
          </p:nvPr>
        </p:nvSpPr>
        <p:spPr>
          <a:xfrm>
            <a:off x="685800" y="1542687"/>
            <a:ext cx="8510081" cy="4077426"/>
          </a:xfrm>
        </p:spPr>
        <p:txBody>
          <a:bodyPr>
            <a:noAutofit/>
          </a:bodyPr>
          <a:lstStyle/>
          <a:p>
            <a:pPr>
              <a:lnSpc>
                <a:spcPct val="150000"/>
              </a:lnSpc>
              <a:spcAft>
                <a:spcPts val="800"/>
              </a:spcAft>
            </a:pPr>
            <a:r>
              <a:rPr lang="en-US" sz="2200" b="1" dirty="0">
                <a:latin typeface="Calibri" panose="020F0502020204030204" pitchFamily="34" charset="0"/>
                <a:cs typeface="Calibri" panose="020F0502020204030204" pitchFamily="34" charset="0"/>
              </a:rPr>
              <a:t>Delimited text file formats, or .CSV</a:t>
            </a:r>
          </a:p>
          <a:p>
            <a:pPr marL="0" indent="0">
              <a:lnSpc>
                <a:spcPct val="150000"/>
              </a:lnSpc>
              <a:spcAft>
                <a:spcPts val="800"/>
              </a:spcAft>
              <a:buNone/>
            </a:pPr>
            <a:r>
              <a:rPr lang="en-US" sz="2200" dirty="0">
                <a:latin typeface="Calibri" panose="020F0502020204030204" pitchFamily="34" charset="0"/>
                <a:cs typeface="Calibri" panose="020F0502020204030204" pitchFamily="34" charset="0"/>
              </a:rPr>
              <a:t>    used to store data as text, each value is separated by a delimiter.</a:t>
            </a:r>
          </a:p>
          <a:p>
            <a:pPr>
              <a:lnSpc>
                <a:spcPct val="150000"/>
              </a:lnSpc>
              <a:spcAft>
                <a:spcPts val="800"/>
              </a:spcAft>
            </a:pPr>
            <a:r>
              <a:rPr lang="en-US" sz="2200" b="1" dirty="0">
                <a:latin typeface="Calibri" panose="020F0502020204030204" pitchFamily="34" charset="0"/>
                <a:cs typeface="Calibri" panose="020F0502020204030204" pitchFamily="34" charset="0"/>
              </a:rPr>
              <a:t>Microsoft Excel Open .XML Spreadsheet, or .XLSX</a:t>
            </a:r>
          </a:p>
          <a:p>
            <a:pPr>
              <a:lnSpc>
                <a:spcPct val="150000"/>
              </a:lnSpc>
              <a:spcAft>
                <a:spcPts val="800"/>
              </a:spcAft>
            </a:pPr>
            <a:r>
              <a:rPr lang="en-US" sz="2200" dirty="0">
                <a:latin typeface="Calibri" panose="020F0502020204030204" pitchFamily="34" charset="0"/>
                <a:cs typeface="Calibri" panose="020F0502020204030204" pitchFamily="34" charset="0"/>
              </a:rPr>
              <a:t>The </a:t>
            </a:r>
            <a:r>
              <a:rPr lang="en-US" sz="2200" b="1" dirty="0" err="1">
                <a:latin typeface="Calibri" panose="020F0502020204030204" pitchFamily="34" charset="0"/>
                <a:cs typeface="Calibri" panose="020F0502020204030204" pitchFamily="34" charset="0"/>
              </a:rPr>
              <a:t>HyperText</a:t>
            </a:r>
            <a:r>
              <a:rPr lang="en-US" sz="2200" b="1" dirty="0">
                <a:latin typeface="Calibri" panose="020F0502020204030204" pitchFamily="34" charset="0"/>
                <a:cs typeface="Calibri" panose="020F0502020204030204" pitchFamily="34" charset="0"/>
              </a:rPr>
              <a:t> Markup Language (HTML)</a:t>
            </a:r>
            <a:r>
              <a:rPr lang="en-US" sz="2200" dirty="0">
                <a:latin typeface="Calibri" panose="020F0502020204030204" pitchFamily="34" charset="0"/>
                <a:cs typeface="Calibri" panose="020F0502020204030204" pitchFamily="34" charset="0"/>
              </a:rPr>
              <a:t> is the standard markup language for documents designed to be displayed in a web browser</a:t>
            </a:r>
            <a:r>
              <a:rPr lang="en-US" sz="2200" b="1" dirty="0">
                <a:latin typeface="Calibri" panose="020F0502020204030204" pitchFamily="34" charset="0"/>
                <a:cs typeface="Calibri" panose="020F0502020204030204" pitchFamily="34" charset="0"/>
              </a:rPr>
              <a:t>. </a:t>
            </a:r>
          </a:p>
          <a:p>
            <a:pPr>
              <a:lnSpc>
                <a:spcPct val="150000"/>
              </a:lnSpc>
              <a:spcAft>
                <a:spcPts val="800"/>
              </a:spcAft>
            </a:pPr>
            <a:r>
              <a:rPr lang="en-US" sz="2200" b="1" dirty="0">
                <a:latin typeface="Calibri" panose="020F0502020204030204" pitchFamily="34" charset="0"/>
                <a:cs typeface="Calibri" panose="020F0502020204030204" pitchFamily="34" charset="0"/>
              </a:rPr>
              <a:t>Extensible Markup Language, or .XML</a:t>
            </a:r>
          </a:p>
          <a:p>
            <a:pPr marL="0" indent="0">
              <a:lnSpc>
                <a:spcPct val="150000"/>
              </a:lnSpc>
              <a:spcAft>
                <a:spcPts val="800"/>
              </a:spcAft>
              <a:buNone/>
            </a:pPr>
            <a:r>
              <a:rPr lang="en-US" sz="2200" dirty="0">
                <a:latin typeface="Calibri" panose="020F0502020204030204" pitchFamily="34" charset="0"/>
                <a:cs typeface="Calibri" panose="020F0502020204030204" pitchFamily="34" charset="0"/>
              </a:rPr>
              <a:t>    It is a markup language with set rules for encoding data.</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22</a:t>
            </a:fld>
            <a:endParaRPr lang="zh-CN" altLang="en-US" dirty="0">
              <a:latin typeface="Calibri" panose="020F0502020204030204" pitchFamily="34" charset="0"/>
              <a:cs typeface="Calibri" panose="020F0502020204030204" pitchFamily="34" charset="0"/>
            </a:endParaRPr>
          </a:p>
        </p:txBody>
      </p:sp>
      <p:sp>
        <p:nvSpPr>
          <p:cNvPr id="4" name="AutoShape 2" descr="A XML sample document including energy consumption | Download Scientific  Diagram">
            <a:extLst>
              <a:ext uri="{FF2B5EF4-FFF2-40B4-BE49-F238E27FC236}">
                <a16:creationId xmlns:a16="http://schemas.microsoft.com/office/drawing/2014/main" id="{A53E31CC-B6F1-60DF-DAD3-C490F65FAAC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5366" name="Picture 6" descr="Extensible Markup Language - Wikipedia, la enciclopedia libre">
            <a:extLst>
              <a:ext uri="{FF2B5EF4-FFF2-40B4-BE49-F238E27FC236}">
                <a16:creationId xmlns:a16="http://schemas.microsoft.com/office/drawing/2014/main" id="{4E5D1A2D-06EB-7A20-4F9D-B60644FB4C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5162" y="3429000"/>
            <a:ext cx="2534044" cy="2884603"/>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9BBE5408-47D2-73B8-5C79-3CCF3BBCD7B5}"/>
              </a:ext>
            </a:extLst>
          </p:cNvPr>
          <p:cNvSpPr txBox="1">
            <a:spLocks/>
          </p:cNvSpPr>
          <p:nvPr/>
        </p:nvSpPr>
        <p:spPr>
          <a:xfrm>
            <a:off x="685800" y="21122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latin typeface="Calibri" panose="020F0502020204030204" pitchFamily="34" charset="0"/>
                <a:cs typeface="Calibri" panose="020F0502020204030204" pitchFamily="34" charset="0"/>
              </a:rPr>
              <a:t>Types of file formats</a:t>
            </a:r>
            <a:r>
              <a:rPr lang="zh-CN" altLang="en-US" b="1" dirty="0">
                <a:latin typeface="Calibri" panose="020F0502020204030204" pitchFamily="34" charset="0"/>
                <a:cs typeface="Calibri" panose="020F0502020204030204" pitchFamily="34" charset="0"/>
              </a:rPr>
              <a:t> </a:t>
            </a:r>
            <a:r>
              <a:rPr lang="en-US" altLang="zh-CN" b="1" dirty="0">
                <a:latin typeface="Calibri" panose="020F0502020204030204" pitchFamily="34" charset="0"/>
                <a:cs typeface="Calibri" panose="020F0502020204030204" pitchFamily="34" charset="0"/>
              </a:rPr>
              <a:t>(1)</a:t>
            </a:r>
            <a:endParaRPr lang="en-US" b="1" dirty="0">
              <a:latin typeface="Calibri" panose="020F0502020204030204" pitchFamily="34" charset="0"/>
              <a:cs typeface="Calibri" panose="020F0502020204030204" pitchFamily="34" charset="0"/>
            </a:endParaRPr>
          </a:p>
        </p:txBody>
      </p:sp>
      <p:pic>
        <p:nvPicPr>
          <p:cNvPr id="2050" name="Picture 2" descr="What is an HTML5 Document &amp; How to Start | Pluralsight">
            <a:extLst>
              <a:ext uri="{FF2B5EF4-FFF2-40B4-BE49-F238E27FC236}">
                <a16:creationId xmlns:a16="http://schemas.microsoft.com/office/drawing/2014/main" id="{9545BFAA-4697-3749-A8CC-EA7F327390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5326" y="0"/>
            <a:ext cx="4426674" cy="2490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6629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Types of file formats (2)</a:t>
            </a:r>
          </a:p>
        </p:txBody>
      </p:sp>
      <p:sp>
        <p:nvSpPr>
          <p:cNvPr id="3" name="Content Placeholder 2">
            <a:extLst>
              <a:ext uri="{FF2B5EF4-FFF2-40B4-BE49-F238E27FC236}">
                <a16:creationId xmlns:a16="http://schemas.microsoft.com/office/drawing/2014/main" id="{91F4578D-89AC-A04F-B795-76C0F1D88CF4}"/>
              </a:ext>
            </a:extLst>
          </p:cNvPr>
          <p:cNvSpPr>
            <a:spLocks noGrp="1"/>
          </p:cNvSpPr>
          <p:nvPr>
            <p:ph idx="1"/>
          </p:nvPr>
        </p:nvSpPr>
        <p:spPr>
          <a:xfrm>
            <a:off x="838201" y="1482582"/>
            <a:ext cx="7460848" cy="4351338"/>
          </a:xfrm>
        </p:spPr>
        <p:txBody>
          <a:bodyPr>
            <a:noAutofit/>
          </a:bodyPr>
          <a:lstStyle/>
          <a:p>
            <a:pPr>
              <a:lnSpc>
                <a:spcPct val="110000"/>
              </a:lnSpc>
              <a:spcAft>
                <a:spcPts val="800"/>
              </a:spcAft>
            </a:pPr>
            <a:r>
              <a:rPr lang="en-US" sz="2200" b="1" dirty="0">
                <a:latin typeface="Calibri" panose="020F0502020204030204" pitchFamily="34" charset="0"/>
                <a:cs typeface="Calibri" panose="020F0502020204030204" pitchFamily="34" charset="0"/>
              </a:rPr>
              <a:t>Portable Document Format, or .PDF</a:t>
            </a:r>
          </a:p>
          <a:p>
            <a:pPr marL="0" indent="0">
              <a:lnSpc>
                <a:spcPct val="110000"/>
              </a:lnSpc>
              <a:spcAft>
                <a:spcPts val="800"/>
              </a:spcAft>
              <a:buNone/>
            </a:pPr>
            <a:r>
              <a:rPr lang="en-US" sz="2200" dirty="0">
                <a:latin typeface="Calibri" panose="020F0502020204030204" pitchFamily="34" charset="0"/>
                <a:cs typeface="Calibri" panose="020F0502020204030204" pitchFamily="34" charset="0"/>
              </a:rPr>
              <a:t>   Can be viewed the same way on any device.</a:t>
            </a:r>
          </a:p>
          <a:p>
            <a:pPr>
              <a:lnSpc>
                <a:spcPct val="110000"/>
              </a:lnSpc>
              <a:spcAft>
                <a:spcPts val="800"/>
              </a:spcAft>
            </a:pPr>
            <a:r>
              <a:rPr lang="en-US" sz="2200" b="1" dirty="0">
                <a:latin typeface="Calibri" panose="020F0502020204030204" pitchFamily="34" charset="0"/>
                <a:cs typeface="Calibri" panose="020F0502020204030204" pitchFamily="34" charset="0"/>
              </a:rPr>
              <a:t>JavaScript Object Notation, or .JSON</a:t>
            </a:r>
          </a:p>
          <a:p>
            <a:pPr marL="0" indent="0">
              <a:lnSpc>
                <a:spcPct val="150000"/>
              </a:lnSpc>
              <a:spcAft>
                <a:spcPts val="800"/>
              </a:spcAft>
              <a:buNone/>
            </a:pPr>
            <a:r>
              <a:rPr lang="en-US" sz="2200" dirty="0">
                <a:latin typeface="Calibri" panose="020F0502020204030204" pitchFamily="34" charset="0"/>
                <a:cs typeface="Calibri" panose="020F0502020204030204" pitchFamily="34" charset="0"/>
              </a:rPr>
              <a:t>   A text-based open standard designed for transmitting structured data over the web.</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23</a:t>
            </a:fld>
            <a:endParaRPr lang="zh-CN" altLang="en-US" dirty="0">
              <a:latin typeface="Calibri" panose="020F0502020204030204" pitchFamily="34" charset="0"/>
              <a:cs typeface="Calibri" panose="020F0502020204030204" pitchFamily="34" charset="0"/>
            </a:endParaRPr>
          </a:p>
        </p:txBody>
      </p:sp>
      <p:pic>
        <p:nvPicPr>
          <p:cNvPr id="21506" name="Picture 2" descr="JSONView – Get this Extension for 🦊 Firefox (en-US)">
            <a:extLst>
              <a:ext uri="{FF2B5EF4-FFF2-40B4-BE49-F238E27FC236}">
                <a16:creationId xmlns:a16="http://schemas.microsoft.com/office/drawing/2014/main" id="{2A65D7D3-1719-D729-5671-2D8D175DE4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10600" y="2188226"/>
            <a:ext cx="3070141" cy="294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746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838199" y="365125"/>
            <a:ext cx="11269718" cy="1325563"/>
          </a:xfrm>
        </p:spPr>
        <p:txBody>
          <a:bodyPr vert="horz" lIns="91440" tIns="45720" rIns="91440" bIns="45720" rtlCol="0" anchor="ctr">
            <a:normAutofit/>
          </a:bodyPr>
          <a:lstStyle/>
          <a:p>
            <a:pPr>
              <a:lnSpc>
                <a:spcPct val="150000"/>
              </a:lnSpc>
            </a:pPr>
            <a:r>
              <a:rPr lang="en-US" b="1" dirty="0">
                <a:latin typeface="Calibri" panose="020F0502020204030204" pitchFamily="34" charset="0"/>
                <a:cs typeface="Calibri" panose="020F0502020204030204" pitchFamily="34" charset="0"/>
              </a:rPr>
              <a:t>Application Programming Interfaces (or APIs)</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24</a:t>
            </a:fld>
            <a:endParaRPr lang="zh-CN" altLang="en-US" dirty="0">
              <a:latin typeface="Calibri" panose="020F0502020204030204" pitchFamily="34" charset="0"/>
              <a:cs typeface="Calibri" panose="020F0502020204030204" pitchFamily="34" charset="0"/>
            </a:endParaRPr>
          </a:p>
        </p:txBody>
      </p:sp>
      <p:sp>
        <p:nvSpPr>
          <p:cNvPr id="7" name="AutoShape 4" descr="What is social media marketing?">
            <a:extLst>
              <a:ext uri="{FF2B5EF4-FFF2-40B4-BE49-F238E27FC236}">
                <a16:creationId xmlns:a16="http://schemas.microsoft.com/office/drawing/2014/main" id="{E4D5CC2B-AE5E-1F3D-D45C-855BF24994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文本框 7">
            <a:extLst>
              <a:ext uri="{FF2B5EF4-FFF2-40B4-BE49-F238E27FC236}">
                <a16:creationId xmlns:a16="http://schemas.microsoft.com/office/drawing/2014/main" id="{16C8CF0B-E448-A37F-DBB4-23E967EECA05}"/>
              </a:ext>
            </a:extLst>
          </p:cNvPr>
          <p:cNvSpPr txBox="1"/>
          <p:nvPr/>
        </p:nvSpPr>
        <p:spPr>
          <a:xfrm>
            <a:off x="834709" y="2121424"/>
            <a:ext cx="10930919" cy="325717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Popularly used for extracting data from a variety of data sources.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Are invoked form applications that require the data and access an endpoint containing the data. Endpoints can include databases, web services, and data marketplaces.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Also used for data validation.</a:t>
            </a:r>
          </a:p>
        </p:txBody>
      </p:sp>
      <p:pic>
        <p:nvPicPr>
          <p:cNvPr id="13318" name="Picture 6" descr="What is an API and How Does It Work?">
            <a:extLst>
              <a:ext uri="{FF2B5EF4-FFF2-40B4-BE49-F238E27FC236}">
                <a16:creationId xmlns:a16="http://schemas.microsoft.com/office/drawing/2014/main" id="{E6EB7C40-AB91-1D37-5EA9-90EFB0C699CE}"/>
              </a:ext>
            </a:extLst>
          </p:cNvPr>
          <p:cNvPicPr>
            <a:picLocks noChangeAspect="1" noChangeArrowheads="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6181067" y="4104926"/>
            <a:ext cx="4852085" cy="2547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6027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25</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API examples</a:t>
            </a:r>
          </a:p>
        </p:txBody>
      </p:sp>
      <p:sp>
        <p:nvSpPr>
          <p:cNvPr id="2" name="文本框 1">
            <a:extLst>
              <a:ext uri="{FF2B5EF4-FFF2-40B4-BE49-F238E27FC236}">
                <a16:creationId xmlns:a16="http://schemas.microsoft.com/office/drawing/2014/main" id="{F244879B-93D8-B26D-5B1C-8B78CFA171FC}"/>
              </a:ext>
            </a:extLst>
          </p:cNvPr>
          <p:cNvSpPr txBox="1"/>
          <p:nvPr/>
        </p:nvSpPr>
        <p:spPr>
          <a:xfrm>
            <a:off x="615904" y="1633933"/>
            <a:ext cx="3918259" cy="671851"/>
          </a:xfrm>
          <a:prstGeom prst="rect">
            <a:avLst/>
          </a:prstGeom>
          <a:noFill/>
        </p:spPr>
        <p:txBody>
          <a:bodyPr wrap="square" rtlCol="0">
            <a:spAutoFit/>
          </a:bodyPr>
          <a:lstStyle/>
          <a:p>
            <a:pPr>
              <a:lnSpc>
                <a:spcPct val="150000"/>
              </a:lnSpc>
            </a:pPr>
            <a:r>
              <a:rPr lang="en-US" sz="2800" dirty="0">
                <a:latin typeface="Calibri" panose="020F0502020204030204" pitchFamily="34" charset="0"/>
                <a:cs typeface="Calibri" panose="020F0502020204030204" pitchFamily="34" charset="0"/>
              </a:rPr>
              <a:t>Popular Examples of APIs</a:t>
            </a:r>
          </a:p>
        </p:txBody>
      </p:sp>
      <p:pic>
        <p:nvPicPr>
          <p:cNvPr id="1026" name="Picture 2" descr="Image result for twitter icon">
            <a:extLst>
              <a:ext uri="{FF2B5EF4-FFF2-40B4-BE49-F238E27FC236}">
                <a16:creationId xmlns:a16="http://schemas.microsoft.com/office/drawing/2014/main" id="{0192CE07-DD7E-735B-26B9-8E8064FFA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7897" y="2741776"/>
            <a:ext cx="1257300" cy="1257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acebook icon">
            <a:extLst>
              <a:ext uri="{FF2B5EF4-FFF2-40B4-BE49-F238E27FC236}">
                <a16:creationId xmlns:a16="http://schemas.microsoft.com/office/drawing/2014/main" id="{BF61DED0-EAC1-F1EF-02AF-41C87EED56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8985" y="2857242"/>
            <a:ext cx="1026368" cy="1026368"/>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831CDABB-70F1-A6C9-E96B-80C3939F243E}"/>
              </a:ext>
            </a:extLst>
          </p:cNvPr>
          <p:cNvSpPr txBox="1"/>
          <p:nvPr/>
        </p:nvSpPr>
        <p:spPr>
          <a:xfrm>
            <a:off x="553337" y="4439237"/>
            <a:ext cx="3209859" cy="1569660"/>
          </a:xfrm>
          <a:prstGeom prst="rect">
            <a:avLst/>
          </a:prstGeom>
          <a:noFill/>
        </p:spPr>
        <p:txBody>
          <a:bodyPr wrap="square" rtlCol="0">
            <a:spAutoFit/>
          </a:bodyPr>
          <a:lstStyle/>
          <a:p>
            <a:pPr algn="ctr"/>
            <a:r>
              <a:rPr lang="en-US" sz="2400" b="1" dirty="0">
                <a:latin typeface="Calibri" panose="020F0502020204030204" pitchFamily="34" charset="0"/>
                <a:cs typeface="Calibri" panose="020F0502020204030204" pitchFamily="34" charset="0"/>
              </a:rPr>
              <a:t>Twitter and Facebook APIs</a:t>
            </a:r>
          </a:p>
          <a:p>
            <a:pPr algn="ctr"/>
            <a:r>
              <a:rPr lang="en-US" sz="2400" dirty="0">
                <a:latin typeface="Calibri" panose="020F0502020204030204" pitchFamily="34" charset="0"/>
                <a:cs typeface="Calibri" panose="020F0502020204030204" pitchFamily="34" charset="0"/>
              </a:rPr>
              <a:t>For customer sentiment analysis</a:t>
            </a:r>
          </a:p>
        </p:txBody>
      </p:sp>
      <p:sp>
        <p:nvSpPr>
          <p:cNvPr id="8" name="文本框 7">
            <a:extLst>
              <a:ext uri="{FF2B5EF4-FFF2-40B4-BE49-F238E27FC236}">
                <a16:creationId xmlns:a16="http://schemas.microsoft.com/office/drawing/2014/main" id="{D92FE0FC-DD97-8AEE-FFFA-17802B75C476}"/>
              </a:ext>
            </a:extLst>
          </p:cNvPr>
          <p:cNvSpPr txBox="1"/>
          <p:nvPr/>
        </p:nvSpPr>
        <p:spPr>
          <a:xfrm>
            <a:off x="4326552" y="4435069"/>
            <a:ext cx="3209859" cy="830997"/>
          </a:xfrm>
          <a:prstGeom prst="rect">
            <a:avLst/>
          </a:prstGeom>
          <a:noFill/>
        </p:spPr>
        <p:txBody>
          <a:bodyPr wrap="square" rtlCol="0">
            <a:spAutoFit/>
          </a:bodyPr>
          <a:lstStyle/>
          <a:p>
            <a:pPr algn="ctr"/>
            <a:r>
              <a:rPr lang="en-US" sz="2400" b="1" dirty="0">
                <a:latin typeface="Calibri" panose="020F0502020204030204" pitchFamily="34" charset="0"/>
                <a:cs typeface="Calibri" panose="020F0502020204030204" pitchFamily="34" charset="0"/>
              </a:rPr>
              <a:t>Stock market APIs</a:t>
            </a:r>
          </a:p>
          <a:p>
            <a:pPr algn="ctr"/>
            <a:r>
              <a:rPr lang="en-US" sz="2400" dirty="0">
                <a:latin typeface="Calibri" panose="020F0502020204030204" pitchFamily="34" charset="0"/>
                <a:cs typeface="Calibri" panose="020F0502020204030204" pitchFamily="34" charset="0"/>
              </a:rPr>
              <a:t>For trading and analysis</a:t>
            </a:r>
          </a:p>
        </p:txBody>
      </p:sp>
      <p:sp>
        <p:nvSpPr>
          <p:cNvPr id="10" name="文本框 9">
            <a:extLst>
              <a:ext uri="{FF2B5EF4-FFF2-40B4-BE49-F238E27FC236}">
                <a16:creationId xmlns:a16="http://schemas.microsoft.com/office/drawing/2014/main" id="{1BE381E0-14B2-3668-B449-15E2272190A8}"/>
              </a:ext>
            </a:extLst>
          </p:cNvPr>
          <p:cNvSpPr txBox="1"/>
          <p:nvPr/>
        </p:nvSpPr>
        <p:spPr>
          <a:xfrm>
            <a:off x="7813884" y="4435069"/>
            <a:ext cx="3688190" cy="1569660"/>
          </a:xfrm>
          <a:prstGeom prst="rect">
            <a:avLst/>
          </a:prstGeom>
          <a:noFill/>
        </p:spPr>
        <p:txBody>
          <a:bodyPr wrap="square" rtlCol="0">
            <a:spAutoFit/>
          </a:bodyPr>
          <a:lstStyle/>
          <a:p>
            <a:pPr algn="ctr"/>
            <a:r>
              <a:rPr lang="en-US" sz="2400" b="1" dirty="0">
                <a:latin typeface="Calibri" panose="020F0502020204030204" pitchFamily="34" charset="0"/>
                <a:cs typeface="Calibri" panose="020F0502020204030204" pitchFamily="34" charset="0"/>
              </a:rPr>
              <a:t>Data lookup and validation APIs</a:t>
            </a:r>
          </a:p>
          <a:p>
            <a:pPr algn="ctr"/>
            <a:r>
              <a:rPr lang="en-US" sz="2400" dirty="0">
                <a:latin typeface="Calibri" panose="020F0502020204030204" pitchFamily="34" charset="0"/>
                <a:cs typeface="Calibri" panose="020F0502020204030204" pitchFamily="34" charset="0"/>
              </a:rPr>
              <a:t>For cleaning and co-relating data</a:t>
            </a:r>
          </a:p>
        </p:txBody>
      </p:sp>
      <p:pic>
        <p:nvPicPr>
          <p:cNvPr id="1030" name="Picture 6" descr="Stock market - Free business and finance icons">
            <a:extLst>
              <a:ext uri="{FF2B5EF4-FFF2-40B4-BE49-F238E27FC236}">
                <a16:creationId xmlns:a16="http://schemas.microsoft.com/office/drawing/2014/main" id="{18046CE0-488C-B6AA-B582-6F1546D106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6618" y="2454788"/>
            <a:ext cx="1797269" cy="17972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arch, find, research, search data, database, explore, lookup icon -  Download on Iconfinder">
            <a:extLst>
              <a:ext uri="{FF2B5EF4-FFF2-40B4-BE49-F238E27FC236}">
                <a16:creationId xmlns:a16="http://schemas.microsoft.com/office/drawing/2014/main" id="{3AC1E65F-23CA-C1D8-2C73-A68EBC9ABB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4625" y="2605401"/>
            <a:ext cx="1742801" cy="1742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105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2" name="Picture 18" descr="Vehicle geolocation with the best car tracking system">
            <a:extLst>
              <a:ext uri="{FF2B5EF4-FFF2-40B4-BE49-F238E27FC236}">
                <a16:creationId xmlns:a16="http://schemas.microsoft.com/office/drawing/2014/main" id="{3396A261-FE27-DAD4-8447-E70B15C3B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5592" y="4339389"/>
            <a:ext cx="3112243" cy="181641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26</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Data streams and feeds</a:t>
            </a:r>
          </a:p>
        </p:txBody>
      </p:sp>
      <p:sp>
        <p:nvSpPr>
          <p:cNvPr id="2" name="文本框 1">
            <a:extLst>
              <a:ext uri="{FF2B5EF4-FFF2-40B4-BE49-F238E27FC236}">
                <a16:creationId xmlns:a16="http://schemas.microsoft.com/office/drawing/2014/main" id="{F244879B-93D8-B26D-5B1C-8B78CFA171FC}"/>
              </a:ext>
            </a:extLst>
          </p:cNvPr>
          <p:cNvSpPr txBox="1"/>
          <p:nvPr/>
        </p:nvSpPr>
        <p:spPr>
          <a:xfrm>
            <a:off x="356681" y="1407597"/>
            <a:ext cx="11353277" cy="5196166"/>
          </a:xfrm>
          <a:prstGeom prst="rect">
            <a:avLst/>
          </a:prstGeom>
          <a:noFill/>
        </p:spPr>
        <p:txBody>
          <a:bodyPr wrap="square" rtlCol="0">
            <a:spAutoFit/>
          </a:bodyPr>
          <a:lstStyle/>
          <a:p>
            <a:pPr>
              <a:lnSpc>
                <a:spcPct val="150000"/>
              </a:lnSpc>
            </a:pPr>
            <a:r>
              <a:rPr lang="en-US" sz="2800" dirty="0">
                <a:latin typeface="Calibri" panose="020F0502020204030204" pitchFamily="34" charset="0"/>
                <a:cs typeface="Calibri" panose="020F0502020204030204" pitchFamily="34" charset="0"/>
              </a:rPr>
              <a:t>Aggregating streams of data flowing from: </a:t>
            </a:r>
          </a:p>
          <a:p>
            <a:pPr marL="514350" indent="-514350">
              <a:lnSpc>
                <a:spcPct val="150000"/>
              </a:lnSpc>
              <a:buFont typeface="+mj-lt"/>
              <a:buAutoNum type="arabicPeriod"/>
            </a:pPr>
            <a:r>
              <a:rPr lang="en-US" sz="2800" dirty="0">
                <a:latin typeface="Calibri" panose="020F0502020204030204" pitchFamily="34" charset="0"/>
                <a:cs typeface="Calibri" panose="020F0502020204030204" pitchFamily="34" charset="0"/>
              </a:rPr>
              <a:t>Instruments</a:t>
            </a:r>
          </a:p>
          <a:p>
            <a:pPr marL="514350" indent="-514350">
              <a:lnSpc>
                <a:spcPct val="150000"/>
              </a:lnSpc>
              <a:buFont typeface="+mj-lt"/>
              <a:buAutoNum type="arabicPeriod"/>
            </a:pPr>
            <a:r>
              <a:rPr lang="en-US" sz="2800" dirty="0">
                <a:latin typeface="Calibri" panose="020F0502020204030204" pitchFamily="34" charset="0"/>
                <a:cs typeface="Calibri" panose="020F0502020204030204" pitchFamily="34" charset="0"/>
              </a:rPr>
              <a:t>IoT devices and applications</a:t>
            </a:r>
          </a:p>
          <a:p>
            <a:pPr marL="514350" indent="-514350">
              <a:lnSpc>
                <a:spcPct val="150000"/>
              </a:lnSpc>
              <a:buFont typeface="+mj-lt"/>
              <a:buAutoNum type="arabicPeriod"/>
            </a:pPr>
            <a:r>
              <a:rPr lang="en-US" sz="2800" dirty="0">
                <a:latin typeface="Calibri" panose="020F0502020204030204" pitchFamily="34" charset="0"/>
                <a:cs typeface="Calibri" panose="020F0502020204030204" pitchFamily="34" charset="0"/>
              </a:rPr>
              <a:t>GPS data from cars</a:t>
            </a:r>
          </a:p>
          <a:p>
            <a:pPr marL="514350" indent="-514350">
              <a:lnSpc>
                <a:spcPct val="150000"/>
              </a:lnSpc>
              <a:buFont typeface="+mj-lt"/>
              <a:buAutoNum type="arabicPeriod"/>
            </a:pPr>
            <a:r>
              <a:rPr lang="en-US" sz="2800" dirty="0">
                <a:latin typeface="Calibri" panose="020F0502020204030204" pitchFamily="34" charset="0"/>
                <a:cs typeface="Calibri" panose="020F0502020204030204" pitchFamily="34" charset="0"/>
              </a:rPr>
              <a:t>Computer programs</a:t>
            </a:r>
          </a:p>
          <a:p>
            <a:pPr marL="514350" indent="-514350">
              <a:lnSpc>
                <a:spcPct val="150000"/>
              </a:lnSpc>
              <a:buFont typeface="+mj-lt"/>
              <a:buAutoNum type="arabicPeriod"/>
            </a:pPr>
            <a:r>
              <a:rPr lang="en-US" sz="2800" dirty="0">
                <a:latin typeface="Calibri" panose="020F0502020204030204" pitchFamily="34" charset="0"/>
                <a:cs typeface="Calibri" panose="020F0502020204030204" pitchFamily="34" charset="0"/>
              </a:rPr>
              <a:t>Websites</a:t>
            </a:r>
          </a:p>
          <a:p>
            <a:pPr marL="514350" indent="-514350">
              <a:lnSpc>
                <a:spcPct val="150000"/>
              </a:lnSpc>
              <a:buFont typeface="+mj-lt"/>
              <a:buAutoNum type="arabicPeriod"/>
            </a:pPr>
            <a:r>
              <a:rPr lang="en-US" sz="2800" dirty="0">
                <a:latin typeface="Calibri" panose="020F0502020204030204" pitchFamily="34" charset="0"/>
                <a:cs typeface="Calibri" panose="020F0502020204030204" pitchFamily="34" charset="0"/>
              </a:rPr>
              <a:t>Social network. </a:t>
            </a:r>
          </a:p>
          <a:p>
            <a:pPr marL="457200" indent="-4572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1034" name="Picture 10" descr="IoT Applications | Internet Of Things Examples | Real World IoT Examples |  Edureka">
            <a:extLst>
              <a:ext uri="{FF2B5EF4-FFF2-40B4-BE49-F238E27FC236}">
                <a16:creationId xmlns:a16="http://schemas.microsoft.com/office/drawing/2014/main" id="{35F12D39-7241-5149-1B22-BCED7CDCFB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1991" y="995620"/>
            <a:ext cx="4289888" cy="192486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ow important is social network anaysis">
            <a:extLst>
              <a:ext uri="{FF2B5EF4-FFF2-40B4-BE49-F238E27FC236}">
                <a16:creationId xmlns:a16="http://schemas.microsoft.com/office/drawing/2014/main" id="{11FFA27C-75CC-E157-5297-F7B60A776E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5527" y="3472353"/>
            <a:ext cx="4185021" cy="20815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3917E56-C6F9-2346-8305-F4D84AE64725}"/>
              </a:ext>
            </a:extLst>
          </p:cNvPr>
          <p:cNvSpPr txBox="1"/>
          <p:nvPr/>
        </p:nvSpPr>
        <p:spPr>
          <a:xfrm>
            <a:off x="356681" y="6075144"/>
            <a:ext cx="6099858" cy="646331"/>
          </a:xfrm>
          <a:prstGeom prst="rect">
            <a:avLst/>
          </a:prstGeom>
          <a:noFill/>
        </p:spPr>
        <p:txBody>
          <a:bodyPr wrap="square">
            <a:spAutoFit/>
          </a:bodyPr>
          <a:lstStyle/>
          <a:p>
            <a:r>
              <a:rPr lang="en-HK" b="0" i="0" dirty="0">
                <a:solidFill>
                  <a:srgbClr val="4D5156"/>
                </a:solidFill>
                <a:effectLst/>
                <a:latin typeface="arial" panose="020B0604020202020204" pitchFamily="34" charset="0"/>
              </a:rPr>
              <a:t>On the World Wide Web, a web feed is a data format used for providing users with frequently updated content.</a:t>
            </a:r>
            <a:endParaRPr lang="en-US" dirty="0"/>
          </a:p>
        </p:txBody>
      </p:sp>
    </p:spTree>
    <p:extLst>
      <p:ext uri="{BB962C8B-B14F-4D97-AF65-F5344CB8AC3E}">
        <p14:creationId xmlns:p14="http://schemas.microsoft.com/office/powerpoint/2010/main" val="1301182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838199" y="365125"/>
            <a:ext cx="11269718" cy="1325563"/>
          </a:xfrm>
        </p:spPr>
        <p:txBody>
          <a:bodyPr vert="horz" lIns="91440" tIns="45720" rIns="91440" bIns="45720" rtlCol="0" anchor="ctr">
            <a:normAutofit/>
          </a:bodyPr>
          <a:lstStyle/>
          <a:p>
            <a:pPr>
              <a:lnSpc>
                <a:spcPct val="150000"/>
              </a:lnSpc>
            </a:pPr>
            <a:r>
              <a:rPr lang="en-US" b="1" dirty="0">
                <a:latin typeface="Calibri" panose="020F0502020204030204" pitchFamily="34" charset="0"/>
                <a:cs typeface="Calibri" panose="020F0502020204030204" pitchFamily="34" charset="0"/>
              </a:rPr>
              <a:t>Sources for gathering data – sensor data</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27</a:t>
            </a:fld>
            <a:endParaRPr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125722E2-5096-36EC-7DEB-165CCB669A95}"/>
              </a:ext>
            </a:extLst>
          </p:cNvPr>
          <p:cNvSpPr txBox="1"/>
          <p:nvPr/>
        </p:nvSpPr>
        <p:spPr>
          <a:xfrm>
            <a:off x="838199" y="1600489"/>
            <a:ext cx="10979199" cy="1964512"/>
          </a:xfrm>
          <a:prstGeom prst="rect">
            <a:avLst/>
          </a:prstGeom>
          <a:noFill/>
        </p:spPr>
        <p:txBody>
          <a:bodyPr wrap="square" rtlCol="0">
            <a:spAutoFit/>
          </a:bodyPr>
          <a:lstStyle/>
          <a:p>
            <a:pPr>
              <a:lnSpc>
                <a:spcPct val="150000"/>
              </a:lnSpc>
            </a:pPr>
            <a:r>
              <a:rPr lang="en-US" sz="2800" dirty="0">
                <a:latin typeface="Calibri" panose="020F0502020204030204" pitchFamily="34" charset="0"/>
                <a:cs typeface="Calibri" panose="020F0502020204030204" pitchFamily="34" charset="0"/>
              </a:rPr>
              <a:t>Sensor data produced by wearable devices, smart buildings, smart cities, smartphones, medical devices, even household appliances, is a widely used source of data.</a:t>
            </a:r>
          </a:p>
        </p:txBody>
      </p:sp>
      <p:sp>
        <p:nvSpPr>
          <p:cNvPr id="7" name="AutoShape 4" descr="What is social media marketing?">
            <a:extLst>
              <a:ext uri="{FF2B5EF4-FFF2-40B4-BE49-F238E27FC236}">
                <a16:creationId xmlns:a16="http://schemas.microsoft.com/office/drawing/2014/main" id="{E4D5CC2B-AE5E-1F3D-D45C-855BF24994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descr="Sensors | Free Full-Text | New Sensor Data Structuring for Deeper Feature  Extraction in Human Activity Recognition | HTML">
            <a:extLst>
              <a:ext uri="{FF2B5EF4-FFF2-40B4-BE49-F238E27FC236}">
                <a16:creationId xmlns:a16="http://schemas.microsoft.com/office/drawing/2014/main" id="{7F875F3C-07DF-F920-B02D-2EB3444057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796" y="4045810"/>
            <a:ext cx="5318641" cy="261084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OT Sensors - Evelta Electronics">
            <a:extLst>
              <a:ext uri="{FF2B5EF4-FFF2-40B4-BE49-F238E27FC236}">
                <a16:creationId xmlns:a16="http://schemas.microsoft.com/office/drawing/2014/main" id="{DA519C0F-A574-2EC9-B74A-DDB47FD184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9296" y="3474802"/>
            <a:ext cx="3458534" cy="318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20191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28</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Data streams and feeds examples</a:t>
            </a:r>
          </a:p>
        </p:txBody>
      </p:sp>
      <p:sp>
        <p:nvSpPr>
          <p:cNvPr id="2" name="文本框 1">
            <a:extLst>
              <a:ext uri="{FF2B5EF4-FFF2-40B4-BE49-F238E27FC236}">
                <a16:creationId xmlns:a16="http://schemas.microsoft.com/office/drawing/2014/main" id="{F244879B-93D8-B26D-5B1C-8B78CFA171FC}"/>
              </a:ext>
            </a:extLst>
          </p:cNvPr>
          <p:cNvSpPr txBox="1"/>
          <p:nvPr/>
        </p:nvSpPr>
        <p:spPr>
          <a:xfrm>
            <a:off x="419361" y="1425436"/>
            <a:ext cx="11353277" cy="5196166"/>
          </a:xfrm>
          <a:prstGeom prst="rect">
            <a:avLst/>
          </a:prstGeom>
          <a:noFill/>
        </p:spPr>
        <p:txBody>
          <a:bodyPr wrap="square" rtlCol="0">
            <a:spAutoFit/>
          </a:bodyPr>
          <a:lstStyle/>
          <a:p>
            <a:pPr>
              <a:lnSpc>
                <a:spcPct val="150000"/>
              </a:lnSpc>
            </a:pPr>
            <a:r>
              <a:rPr lang="en-US" sz="2800" b="1" dirty="0">
                <a:latin typeface="Calibri" panose="020F0502020204030204" pitchFamily="34" charset="0"/>
                <a:cs typeface="Calibri" panose="020F0502020204030204" pitchFamily="34" charset="0"/>
              </a:rPr>
              <a:t>Examples of uses: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Surveillance and video feeds for </a:t>
            </a:r>
            <a:r>
              <a:rPr lang="en-US" sz="2800" b="1" dirty="0">
                <a:latin typeface="Calibri" panose="020F0502020204030204" pitchFamily="34" charset="0"/>
                <a:cs typeface="Calibri" panose="020F0502020204030204" pitchFamily="34" charset="0"/>
              </a:rPr>
              <a:t>threat detection</a:t>
            </a:r>
            <a:r>
              <a:rPr lang="en-US" sz="2800" dirty="0">
                <a:latin typeface="Calibri" panose="020F0502020204030204" pitchFamily="34" charset="0"/>
                <a:cs typeface="Calibri" panose="020F0502020204030204" pitchFamily="34" charset="0"/>
              </a:rPr>
              <a:t>.</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Sensor data</a:t>
            </a:r>
            <a:r>
              <a:rPr lang="en-US" sz="2800" dirty="0">
                <a:latin typeface="Calibri" panose="020F0502020204030204" pitchFamily="34" charset="0"/>
                <a:cs typeface="Calibri" panose="020F0502020204030204" pitchFamily="34" charset="0"/>
              </a:rPr>
              <a:t> feeds for monitoring industrial or framing machinery.</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Social media</a:t>
            </a:r>
            <a:r>
              <a:rPr lang="en-US" sz="2800" dirty="0">
                <a:latin typeface="Calibri" panose="020F0502020204030204" pitchFamily="34" charset="0"/>
                <a:cs typeface="Calibri" panose="020F0502020204030204" pitchFamily="34" charset="0"/>
              </a:rPr>
              <a:t> feeds for sentiment analysis.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Stock and market tickers for </a:t>
            </a:r>
            <a:r>
              <a:rPr lang="en-US" sz="2800" b="1" dirty="0">
                <a:latin typeface="Calibri" panose="020F0502020204030204" pitchFamily="34" charset="0"/>
                <a:cs typeface="Calibri" panose="020F0502020204030204" pitchFamily="34" charset="0"/>
              </a:rPr>
              <a:t>financial trading</a:t>
            </a:r>
            <a:r>
              <a:rPr lang="en-US" sz="2800" dirty="0">
                <a:latin typeface="Calibri" panose="020F0502020204030204" pitchFamily="34" charset="0"/>
                <a:cs typeface="Calibri" panose="020F0502020204030204" pitchFamily="34" charset="0"/>
              </a:rPr>
              <a:t>.</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Retail transaction</a:t>
            </a:r>
            <a:r>
              <a:rPr lang="en-US" sz="2800" dirty="0">
                <a:latin typeface="Calibri" panose="020F0502020204030204" pitchFamily="34" charset="0"/>
                <a:cs typeface="Calibri" panose="020F0502020204030204" pitchFamily="34" charset="0"/>
              </a:rPr>
              <a:t> streams for predicting demand and supply chain management.</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Web click </a:t>
            </a:r>
            <a:r>
              <a:rPr lang="en-US" sz="2800" dirty="0">
                <a:latin typeface="Calibri" panose="020F0502020204030204" pitchFamily="34" charset="0"/>
                <a:cs typeface="Calibri" panose="020F0502020204030204" pitchFamily="34" charset="0"/>
              </a:rPr>
              <a:t>feeds for monitoring web performance and improving design.</a:t>
            </a:r>
          </a:p>
        </p:txBody>
      </p:sp>
    </p:spTree>
    <p:extLst>
      <p:ext uri="{BB962C8B-B14F-4D97-AF65-F5344CB8AC3E}">
        <p14:creationId xmlns:p14="http://schemas.microsoft.com/office/powerpoint/2010/main" val="2465561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29</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Data streams and feeds tools</a:t>
            </a:r>
          </a:p>
        </p:txBody>
      </p:sp>
      <p:sp>
        <p:nvSpPr>
          <p:cNvPr id="2" name="文本框 1">
            <a:extLst>
              <a:ext uri="{FF2B5EF4-FFF2-40B4-BE49-F238E27FC236}">
                <a16:creationId xmlns:a16="http://schemas.microsoft.com/office/drawing/2014/main" id="{F244879B-93D8-B26D-5B1C-8B78CFA171FC}"/>
              </a:ext>
            </a:extLst>
          </p:cNvPr>
          <p:cNvSpPr txBox="1"/>
          <p:nvPr/>
        </p:nvSpPr>
        <p:spPr>
          <a:xfrm>
            <a:off x="514471" y="1484626"/>
            <a:ext cx="11353277" cy="4807726"/>
          </a:xfrm>
          <a:prstGeom prst="rect">
            <a:avLst/>
          </a:prstGeom>
          <a:noFill/>
        </p:spPr>
        <p:txBody>
          <a:bodyPr wrap="square" rtlCol="0">
            <a:spAutoFit/>
          </a:bodyPr>
          <a:lstStyle/>
          <a:p>
            <a:pPr>
              <a:lnSpc>
                <a:spcPct val="150000"/>
              </a:lnSpc>
            </a:pPr>
            <a:r>
              <a:rPr lang="en-US" sz="2800" b="1" dirty="0">
                <a:latin typeface="Calibri" panose="020F0502020204030204" pitchFamily="34" charset="0"/>
                <a:cs typeface="Calibri" panose="020F0502020204030204" pitchFamily="34" charset="0"/>
              </a:rPr>
              <a:t>Popular technologies used to process data streams include:</a:t>
            </a:r>
            <a:endParaRPr lang="en-US" sz="2800" dirty="0">
              <a:latin typeface="Calibri" panose="020F0502020204030204" pitchFamily="34" charset="0"/>
              <a:cs typeface="Calibri" panose="020F0502020204030204" pitchFamily="34" charset="0"/>
            </a:endParaRPr>
          </a:p>
          <a:p>
            <a:pPr marL="457200" indent="-457200">
              <a:lnSpc>
                <a:spcPct val="150000"/>
              </a:lnSpc>
              <a:buFont typeface="Arial" panose="020B0604020202020204" pitchFamily="34" charset="0"/>
              <a:buChar char="•"/>
            </a:pPr>
            <a:r>
              <a:rPr lang="en-US" sz="3600" dirty="0">
                <a:latin typeface="Calibri" panose="020F0502020204030204" pitchFamily="34" charset="0"/>
                <a:cs typeface="Calibri" panose="020F0502020204030204" pitchFamily="34" charset="0"/>
              </a:rPr>
              <a:t>Kafka</a:t>
            </a:r>
          </a:p>
          <a:p>
            <a:pPr marL="457200" indent="-457200">
              <a:lnSpc>
                <a:spcPct val="150000"/>
              </a:lnSpc>
              <a:buFont typeface="Arial" panose="020B0604020202020204" pitchFamily="34" charset="0"/>
              <a:buChar char="•"/>
            </a:pPr>
            <a:endParaRPr lang="en-US" sz="3600" dirty="0">
              <a:latin typeface="Calibri" panose="020F0502020204030204" pitchFamily="34" charset="0"/>
              <a:cs typeface="Calibri" panose="020F0502020204030204" pitchFamily="34" charset="0"/>
            </a:endParaRPr>
          </a:p>
          <a:p>
            <a:pPr marL="457200" indent="-457200">
              <a:lnSpc>
                <a:spcPct val="150000"/>
              </a:lnSpc>
              <a:buFont typeface="Arial" panose="020B0604020202020204" pitchFamily="34" charset="0"/>
              <a:buChar char="•"/>
            </a:pPr>
            <a:endParaRPr lang="en-US" sz="3600" dirty="0">
              <a:latin typeface="Calibri" panose="020F0502020204030204" pitchFamily="34" charset="0"/>
              <a:cs typeface="Calibri" panose="020F0502020204030204" pitchFamily="34" charset="0"/>
            </a:endParaRPr>
          </a:p>
          <a:p>
            <a:pPr marL="457200" indent="-457200">
              <a:lnSpc>
                <a:spcPct val="150000"/>
              </a:lnSpc>
              <a:buFont typeface="Arial" panose="020B0604020202020204" pitchFamily="34" charset="0"/>
              <a:buChar char="•"/>
            </a:pPr>
            <a:r>
              <a:rPr lang="en-US" sz="3600" dirty="0">
                <a:latin typeface="Calibri" panose="020F0502020204030204" pitchFamily="34" charset="0"/>
                <a:cs typeface="Calibri" panose="020F0502020204030204" pitchFamily="34" charset="0"/>
              </a:rPr>
              <a:t>Storm</a:t>
            </a:r>
          </a:p>
          <a:p>
            <a:pPr marL="457200" indent="-457200">
              <a:lnSpc>
                <a:spcPct val="150000"/>
              </a:lnSpc>
              <a:buFont typeface="Arial" panose="020B0604020202020204" pitchFamily="34" charset="0"/>
              <a:buChar char="•"/>
            </a:pPr>
            <a:endParaRPr lang="en-US" sz="3600" dirty="0">
              <a:latin typeface="Calibri" panose="020F0502020204030204" pitchFamily="34" charset="0"/>
              <a:cs typeface="Calibri" panose="020F0502020204030204" pitchFamily="34" charset="0"/>
            </a:endParaRPr>
          </a:p>
        </p:txBody>
      </p:sp>
      <p:pic>
        <p:nvPicPr>
          <p:cNvPr id="3074" name="Picture 2" descr="Apache, kafka, logo Icon in Vector Logo">
            <a:extLst>
              <a:ext uri="{FF2B5EF4-FFF2-40B4-BE49-F238E27FC236}">
                <a16:creationId xmlns:a16="http://schemas.microsoft.com/office/drawing/2014/main" id="{28CD5B57-1BBC-69E5-B303-D3D740A729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606" y="2441687"/>
            <a:ext cx="2463218" cy="123160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5E43773-2B43-A360-4436-2F6C94EC3E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982" y="4847752"/>
            <a:ext cx="3705225" cy="12287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FA05E27-2798-3F4C-9220-ED92D7674CDA}"/>
              </a:ext>
            </a:extLst>
          </p:cNvPr>
          <p:cNvSpPr txBox="1"/>
          <p:nvPr/>
        </p:nvSpPr>
        <p:spPr>
          <a:xfrm>
            <a:off x="6676663" y="4930502"/>
            <a:ext cx="5515337" cy="923330"/>
          </a:xfrm>
          <a:prstGeom prst="rect">
            <a:avLst/>
          </a:prstGeom>
          <a:noFill/>
        </p:spPr>
        <p:txBody>
          <a:bodyPr wrap="square">
            <a:spAutoFit/>
          </a:bodyPr>
          <a:lstStyle/>
          <a:p>
            <a:r>
              <a:rPr lang="en-US" dirty="0"/>
              <a:t>Apache Storm is a distributed stream processing computation framework written predominantly in the Clojure programming language.</a:t>
            </a:r>
          </a:p>
        </p:txBody>
      </p:sp>
      <p:sp>
        <p:nvSpPr>
          <p:cNvPr id="11" name="TextBox 10">
            <a:extLst>
              <a:ext uri="{FF2B5EF4-FFF2-40B4-BE49-F238E27FC236}">
                <a16:creationId xmlns:a16="http://schemas.microsoft.com/office/drawing/2014/main" id="{75EC765C-163E-384C-ABA9-637AC030A708}"/>
              </a:ext>
            </a:extLst>
          </p:cNvPr>
          <p:cNvSpPr txBox="1"/>
          <p:nvPr/>
        </p:nvSpPr>
        <p:spPr>
          <a:xfrm>
            <a:off x="5767890" y="2289026"/>
            <a:ext cx="6099858" cy="1754326"/>
          </a:xfrm>
          <a:prstGeom prst="rect">
            <a:avLst/>
          </a:prstGeom>
          <a:noFill/>
        </p:spPr>
        <p:txBody>
          <a:bodyPr wrap="square">
            <a:spAutoFit/>
          </a:bodyPr>
          <a:lstStyle/>
          <a:p>
            <a:r>
              <a:rPr lang="en-HK" b="0" i="0" dirty="0">
                <a:solidFill>
                  <a:srgbClr val="4D5156"/>
                </a:solidFill>
                <a:effectLst/>
                <a:latin typeface="arial" panose="020B0604020202020204" pitchFamily="34" charset="0"/>
              </a:rPr>
              <a:t>Apache Kafka is a distributed event store and stream-processing platform. It is an open-source system developed by the Apache Software Foundation written in Java and Scala. The project aims to provide a unified, high-throughput, low-latency platform for handling real-time data feeds</a:t>
            </a:r>
            <a:endParaRPr lang="en-US" dirty="0"/>
          </a:p>
        </p:txBody>
      </p:sp>
    </p:spTree>
    <p:extLst>
      <p:ext uri="{BB962C8B-B14F-4D97-AF65-F5344CB8AC3E}">
        <p14:creationId xmlns:p14="http://schemas.microsoft.com/office/powerpoint/2010/main" val="7155709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3</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Sources</a:t>
            </a:r>
            <a:r>
              <a:rPr lang="en-US" altLang="zh-CN" b="1" dirty="0">
                <a:latin typeface="Calibri" panose="020F0502020204030204" pitchFamily="34" charset="0"/>
                <a:cs typeface="Calibri" panose="020F0502020204030204" pitchFamily="34" charset="0"/>
              </a:rPr>
              <a:t> of </a:t>
            </a:r>
            <a:r>
              <a:rPr lang="en-US" b="1" dirty="0">
                <a:latin typeface="Calibri" panose="020F0502020204030204" pitchFamily="34" charset="0"/>
                <a:cs typeface="Calibri" panose="020F0502020204030204" pitchFamily="34" charset="0"/>
              </a:rPr>
              <a:t>data</a:t>
            </a:r>
          </a:p>
        </p:txBody>
      </p:sp>
      <p:pic>
        <p:nvPicPr>
          <p:cNvPr id="22530" name="Picture 2" descr="Data Engineering: Data Warehouse, Data Pipeline and Data Engineer Role |  AltexSoft">
            <a:extLst>
              <a:ext uri="{FF2B5EF4-FFF2-40B4-BE49-F238E27FC236}">
                <a16:creationId xmlns:a16="http://schemas.microsoft.com/office/drawing/2014/main" id="{C4CE43B7-66B4-95A0-C884-142EAA1CF2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01" t="27231" r="87731" b="52336"/>
          <a:stretch/>
        </p:blipFill>
        <p:spPr bwMode="auto">
          <a:xfrm>
            <a:off x="1521802" y="2055983"/>
            <a:ext cx="1467341" cy="169006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Data Engineering: Data Warehouse, Data Pipeline and Data Engineer Role |  AltexSoft">
            <a:extLst>
              <a:ext uri="{FF2B5EF4-FFF2-40B4-BE49-F238E27FC236}">
                <a16:creationId xmlns:a16="http://schemas.microsoft.com/office/drawing/2014/main" id="{68FE6832-4D36-31F9-69D6-27B875E84D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01" t="49301" r="86962" b="38384"/>
          <a:stretch/>
        </p:blipFill>
        <p:spPr bwMode="auto">
          <a:xfrm>
            <a:off x="8917606" y="2182107"/>
            <a:ext cx="1832795" cy="1177684"/>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Data Engineering: Data Warehouse, Data Pipeline and Data Engineer Role |  AltexSoft">
            <a:extLst>
              <a:ext uri="{FF2B5EF4-FFF2-40B4-BE49-F238E27FC236}">
                <a16:creationId xmlns:a16="http://schemas.microsoft.com/office/drawing/2014/main" id="{BF695481-9B1E-29B6-1F38-AB9114137D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56" t="66406" r="87930" b="18546"/>
          <a:stretch/>
        </p:blipFill>
        <p:spPr bwMode="auto">
          <a:xfrm>
            <a:off x="5295111" y="2055983"/>
            <a:ext cx="1601777" cy="149185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5ADF97AA-0D51-C52C-7156-4A018DE958DA}"/>
              </a:ext>
            </a:extLst>
          </p:cNvPr>
          <p:cNvSpPr txBox="1"/>
          <p:nvPr/>
        </p:nvSpPr>
        <p:spPr>
          <a:xfrm>
            <a:off x="838200" y="4077503"/>
            <a:ext cx="2873528" cy="954107"/>
          </a:xfrm>
          <a:prstGeom prst="rect">
            <a:avLst/>
          </a:prstGeom>
          <a:noFill/>
        </p:spPr>
        <p:txBody>
          <a:bodyPr wrap="square" rtlCol="0">
            <a:spAutoFit/>
          </a:bodyPr>
          <a:lstStyle/>
          <a:p>
            <a:pPr algn="ctr"/>
            <a:r>
              <a:rPr lang="en-US" sz="2800" dirty="0">
                <a:latin typeface="Calibri" panose="020F0502020204030204" pitchFamily="34" charset="0"/>
                <a:cs typeface="Calibri" panose="020F0502020204030204" pitchFamily="34" charset="0"/>
              </a:rPr>
              <a:t>Relational databases</a:t>
            </a:r>
          </a:p>
        </p:txBody>
      </p:sp>
      <p:sp>
        <p:nvSpPr>
          <p:cNvPr id="92" name="文本框 91">
            <a:extLst>
              <a:ext uri="{FF2B5EF4-FFF2-40B4-BE49-F238E27FC236}">
                <a16:creationId xmlns:a16="http://schemas.microsoft.com/office/drawing/2014/main" id="{24406D1B-45B1-22AC-59F7-AD0220959CEA}"/>
              </a:ext>
            </a:extLst>
          </p:cNvPr>
          <p:cNvSpPr txBox="1"/>
          <p:nvPr/>
        </p:nvSpPr>
        <p:spPr>
          <a:xfrm>
            <a:off x="4422753" y="4039254"/>
            <a:ext cx="2873528" cy="954107"/>
          </a:xfrm>
          <a:prstGeom prst="rect">
            <a:avLst/>
          </a:prstGeom>
          <a:noFill/>
        </p:spPr>
        <p:txBody>
          <a:bodyPr wrap="square" rtlCol="0">
            <a:spAutoFit/>
          </a:bodyPr>
          <a:lstStyle/>
          <a:p>
            <a:pPr algn="ctr"/>
            <a:r>
              <a:rPr lang="en-US" sz="2800" dirty="0">
                <a:latin typeface="Calibri" panose="020F0502020204030204" pitchFamily="34" charset="0"/>
                <a:cs typeface="Calibri" panose="020F0502020204030204" pitchFamily="34" charset="0"/>
              </a:rPr>
              <a:t>Flat files and XML datasets</a:t>
            </a:r>
          </a:p>
        </p:txBody>
      </p:sp>
      <p:sp>
        <p:nvSpPr>
          <p:cNvPr id="93" name="文本框 92">
            <a:extLst>
              <a:ext uri="{FF2B5EF4-FFF2-40B4-BE49-F238E27FC236}">
                <a16:creationId xmlns:a16="http://schemas.microsoft.com/office/drawing/2014/main" id="{BD7C0566-4A3F-5343-33E3-2F3D5A227BC7}"/>
              </a:ext>
            </a:extLst>
          </p:cNvPr>
          <p:cNvSpPr txBox="1"/>
          <p:nvPr/>
        </p:nvSpPr>
        <p:spPr>
          <a:xfrm>
            <a:off x="8219615" y="4008293"/>
            <a:ext cx="3023556" cy="954107"/>
          </a:xfrm>
          <a:prstGeom prst="rect">
            <a:avLst/>
          </a:prstGeom>
          <a:noFill/>
        </p:spPr>
        <p:txBody>
          <a:bodyPr wrap="square" rtlCol="0">
            <a:spAutoFit/>
          </a:bodyPr>
          <a:lstStyle/>
          <a:p>
            <a:pPr algn="ctr"/>
            <a:r>
              <a:rPr lang="en-US" sz="2800" dirty="0">
                <a:latin typeface="Calibri" panose="020F0502020204030204" pitchFamily="34" charset="0"/>
                <a:cs typeface="Calibri" panose="020F0502020204030204" pitchFamily="34" charset="0"/>
              </a:rPr>
              <a:t>APIs and web services</a:t>
            </a:r>
          </a:p>
        </p:txBody>
      </p:sp>
    </p:spTree>
    <p:extLst>
      <p:ext uri="{BB962C8B-B14F-4D97-AF65-F5344CB8AC3E}">
        <p14:creationId xmlns:p14="http://schemas.microsoft.com/office/powerpoint/2010/main" val="10108991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13541" y="248003"/>
            <a:ext cx="11269718" cy="1325563"/>
          </a:xfrm>
        </p:spPr>
        <p:txBody>
          <a:bodyPr vert="horz" lIns="91440" tIns="45720" rIns="91440" bIns="45720" rtlCol="0" anchor="ctr">
            <a:normAutofit/>
          </a:bodyPr>
          <a:lstStyle/>
          <a:p>
            <a:pPr>
              <a:lnSpc>
                <a:spcPct val="150000"/>
              </a:lnSpc>
            </a:pPr>
            <a:r>
              <a:rPr lang="en-US" b="1" dirty="0">
                <a:latin typeface="Calibri" panose="020F0502020204030204" pitchFamily="34" charset="0"/>
                <a:cs typeface="Calibri" panose="020F0502020204030204" pitchFamily="34" charset="0"/>
              </a:rPr>
              <a:t>Sources for gathering data – data exchange</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30</a:t>
            </a:fld>
            <a:endParaRPr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125722E2-5096-36EC-7DEB-165CCB669A95}"/>
              </a:ext>
            </a:extLst>
          </p:cNvPr>
          <p:cNvSpPr txBox="1"/>
          <p:nvPr/>
        </p:nvSpPr>
        <p:spPr>
          <a:xfrm>
            <a:off x="403249" y="1525309"/>
            <a:ext cx="11690302" cy="1964512"/>
          </a:xfrm>
          <a:prstGeom prst="rect">
            <a:avLst/>
          </a:prstGeom>
          <a:noFill/>
        </p:spPr>
        <p:txBody>
          <a:bodyPr wrap="square" rtlCol="0">
            <a:spAutoFit/>
          </a:bodyPr>
          <a:lstStyle/>
          <a:p>
            <a:pPr>
              <a:lnSpc>
                <a:spcPct val="150000"/>
              </a:lnSpc>
            </a:pPr>
            <a:r>
              <a:rPr lang="en-US" sz="2800" dirty="0">
                <a:latin typeface="Calibri" panose="020F0502020204030204" pitchFamily="34" charset="0"/>
                <a:cs typeface="Calibri" panose="020F0502020204030204" pitchFamily="34" charset="0"/>
              </a:rPr>
              <a:t>Data exchange is a source of third-party data that involves the voluntary sharing of data between data providers and data consumers. Individuals, organizations, and governments could be both data providers and data consumers.</a:t>
            </a:r>
          </a:p>
        </p:txBody>
      </p:sp>
      <p:sp>
        <p:nvSpPr>
          <p:cNvPr id="7" name="AutoShape 4" descr="What is social media marketing?">
            <a:extLst>
              <a:ext uri="{FF2B5EF4-FFF2-40B4-BE49-F238E27FC236}">
                <a16:creationId xmlns:a16="http://schemas.microsoft.com/office/drawing/2014/main" id="{E4D5CC2B-AE5E-1F3D-D45C-855BF24994FB}"/>
              </a:ext>
            </a:extLst>
          </p:cNvPr>
          <p:cNvSpPr>
            <a:spLocks noChangeAspect="1" noChangeArrowheads="1"/>
          </p:cNvSpPr>
          <p:nvPr/>
        </p:nvSpPr>
        <p:spPr bwMode="auto">
          <a:xfrm>
            <a:off x="249453" y="484145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文本框 2">
            <a:extLst>
              <a:ext uri="{FF2B5EF4-FFF2-40B4-BE49-F238E27FC236}">
                <a16:creationId xmlns:a16="http://schemas.microsoft.com/office/drawing/2014/main" id="{83A76821-EBBF-A5B9-3280-C0E27A49800A}"/>
              </a:ext>
            </a:extLst>
          </p:cNvPr>
          <p:cNvSpPr txBox="1"/>
          <p:nvPr/>
        </p:nvSpPr>
        <p:spPr>
          <a:xfrm>
            <a:off x="6248400" y="3896347"/>
            <a:ext cx="4609532" cy="3231654"/>
          </a:xfrm>
          <a:prstGeom prst="rect">
            <a:avLst/>
          </a:prstGeom>
          <a:noFill/>
        </p:spPr>
        <p:txBody>
          <a:bodyPr wrap="none" rtlCol="0">
            <a:spAutoFit/>
          </a:bodyPr>
          <a:lstStyle/>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Data from business applications</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Sensor devices</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Social media activity</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Location data</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Consumer behavior data</a:t>
            </a:r>
          </a:p>
          <a:p>
            <a:endParaRPr lang="en-US" sz="2400" dirty="0"/>
          </a:p>
        </p:txBody>
      </p:sp>
      <p:pic>
        <p:nvPicPr>
          <p:cNvPr id="8" name="Picture 4" descr="Cloud Computing Services - Amazon Web Services (AWS)">
            <a:extLst>
              <a:ext uri="{FF2B5EF4-FFF2-40B4-BE49-F238E27FC236}">
                <a16:creationId xmlns:a16="http://schemas.microsoft.com/office/drawing/2014/main" id="{CAF1D98F-6F14-CF43-8931-7DF75A6BCC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927" t="16819" r="21318" b="15831"/>
          <a:stretch/>
        </p:blipFill>
        <p:spPr bwMode="auto">
          <a:xfrm>
            <a:off x="403249" y="3581400"/>
            <a:ext cx="1507712" cy="9561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crunchbase (@crunchbase) / Twitter">
            <a:extLst>
              <a:ext uri="{FF2B5EF4-FFF2-40B4-BE49-F238E27FC236}">
                <a16:creationId xmlns:a16="http://schemas.microsoft.com/office/drawing/2014/main" id="{DB4014EB-EF4F-1141-98B8-47B55F8447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0607" y="3544540"/>
            <a:ext cx="1358221" cy="135822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Lotame Market Share and Web Usage Statistics">
            <a:extLst>
              <a:ext uri="{FF2B5EF4-FFF2-40B4-BE49-F238E27FC236}">
                <a16:creationId xmlns:a16="http://schemas.microsoft.com/office/drawing/2014/main" id="{6B7F419D-0C1B-F649-A72F-5AFC1771D8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217" y="5109394"/>
            <a:ext cx="1325563" cy="1325563"/>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2">
            <a:extLst>
              <a:ext uri="{FF2B5EF4-FFF2-40B4-BE49-F238E27FC236}">
                <a16:creationId xmlns:a16="http://schemas.microsoft.com/office/drawing/2014/main" id="{F90B980E-DB67-3147-A236-9579CCAFB026}"/>
              </a:ext>
            </a:extLst>
          </p:cNvPr>
          <p:cNvSpPr txBox="1"/>
          <p:nvPr/>
        </p:nvSpPr>
        <p:spPr>
          <a:xfrm>
            <a:off x="158177" y="4685437"/>
            <a:ext cx="1997856"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AWS </a:t>
            </a:r>
            <a:r>
              <a:rPr lang="en-US" dirty="0" err="1">
                <a:latin typeface="Calibri" panose="020F0502020204030204" pitchFamily="34" charset="0"/>
                <a:cs typeface="Calibri" panose="020F0502020204030204" pitchFamily="34" charset="0"/>
              </a:rPr>
              <a:t>DataExchange</a:t>
            </a:r>
            <a:endParaRPr lang="en-US" dirty="0">
              <a:latin typeface="Calibri" panose="020F0502020204030204" pitchFamily="34" charset="0"/>
              <a:cs typeface="Calibri" panose="020F0502020204030204" pitchFamily="34" charset="0"/>
            </a:endParaRPr>
          </a:p>
        </p:txBody>
      </p:sp>
      <p:sp>
        <p:nvSpPr>
          <p:cNvPr id="12" name="文本框 11">
            <a:extLst>
              <a:ext uri="{FF2B5EF4-FFF2-40B4-BE49-F238E27FC236}">
                <a16:creationId xmlns:a16="http://schemas.microsoft.com/office/drawing/2014/main" id="{E7949EF3-E597-AF42-840B-5799C6495E1C}"/>
              </a:ext>
            </a:extLst>
          </p:cNvPr>
          <p:cNvSpPr txBox="1"/>
          <p:nvPr/>
        </p:nvSpPr>
        <p:spPr>
          <a:xfrm>
            <a:off x="2532949" y="4553753"/>
            <a:ext cx="1997856" cy="369332"/>
          </a:xfrm>
          <a:prstGeom prst="rect">
            <a:avLst/>
          </a:prstGeom>
          <a:noFill/>
        </p:spPr>
        <p:txBody>
          <a:bodyPr wrap="square" rtlCol="0">
            <a:spAutoFit/>
          </a:bodyPr>
          <a:lstStyle/>
          <a:p>
            <a:pPr algn="ctr"/>
            <a:r>
              <a:rPr lang="en-US" dirty="0">
                <a:solidFill>
                  <a:srgbClr val="FF0000"/>
                </a:solidFill>
                <a:latin typeface="Calibri" panose="020F0502020204030204" pitchFamily="34" charset="0"/>
                <a:cs typeface="Calibri" panose="020F0502020204030204" pitchFamily="34" charset="0"/>
              </a:rPr>
              <a:t>Crunchbase</a:t>
            </a:r>
          </a:p>
        </p:txBody>
      </p:sp>
      <p:sp>
        <p:nvSpPr>
          <p:cNvPr id="13" name="文本框 12">
            <a:extLst>
              <a:ext uri="{FF2B5EF4-FFF2-40B4-BE49-F238E27FC236}">
                <a16:creationId xmlns:a16="http://schemas.microsoft.com/office/drawing/2014/main" id="{CF46344E-884B-994C-BA35-595446121219}"/>
              </a:ext>
            </a:extLst>
          </p:cNvPr>
          <p:cNvSpPr txBox="1"/>
          <p:nvPr/>
        </p:nvSpPr>
        <p:spPr>
          <a:xfrm>
            <a:off x="135070" y="6500675"/>
            <a:ext cx="1997856" cy="369332"/>
          </a:xfrm>
          <a:prstGeom prst="rect">
            <a:avLst/>
          </a:prstGeom>
          <a:noFill/>
        </p:spPr>
        <p:txBody>
          <a:bodyPr wrap="square" rtlCol="0">
            <a:spAutoFit/>
          </a:bodyPr>
          <a:lstStyle/>
          <a:p>
            <a:pPr algn="ctr"/>
            <a:r>
              <a:rPr lang="en-US" dirty="0" err="1">
                <a:latin typeface="Calibri" panose="020F0502020204030204" pitchFamily="34" charset="0"/>
                <a:cs typeface="Calibri" panose="020F0502020204030204" pitchFamily="34" charset="0"/>
              </a:rPr>
              <a:t>Lotame</a:t>
            </a:r>
            <a:endParaRPr lang="en-US" dirty="0">
              <a:latin typeface="Calibri" panose="020F0502020204030204" pitchFamily="34" charset="0"/>
              <a:cs typeface="Calibri" panose="020F0502020204030204" pitchFamily="34" charset="0"/>
            </a:endParaRPr>
          </a:p>
        </p:txBody>
      </p:sp>
      <p:pic>
        <p:nvPicPr>
          <p:cNvPr id="14" name="Picture 10" descr="Stream Your Data to Snowflake | Windsor.ai">
            <a:extLst>
              <a:ext uri="{FF2B5EF4-FFF2-40B4-BE49-F238E27FC236}">
                <a16:creationId xmlns:a16="http://schemas.microsoft.com/office/drawing/2014/main" id="{5C706A87-FA61-D747-8E8E-69D8C98158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8446" y="4908592"/>
            <a:ext cx="1496240" cy="149624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3">
            <a:extLst>
              <a:ext uri="{FF2B5EF4-FFF2-40B4-BE49-F238E27FC236}">
                <a16:creationId xmlns:a16="http://schemas.microsoft.com/office/drawing/2014/main" id="{EA0CDD1A-2460-F445-A5DD-8B0D72689CD8}"/>
              </a:ext>
            </a:extLst>
          </p:cNvPr>
          <p:cNvSpPr txBox="1"/>
          <p:nvPr/>
        </p:nvSpPr>
        <p:spPr>
          <a:xfrm>
            <a:off x="2477638" y="6522751"/>
            <a:ext cx="1997856" cy="369332"/>
          </a:xfrm>
          <a:prstGeom prst="rect">
            <a:avLst/>
          </a:prstGeom>
          <a:noFill/>
        </p:spPr>
        <p:txBody>
          <a:bodyPr wrap="square" rtlCol="0">
            <a:spAutoFit/>
          </a:bodyPr>
          <a:lstStyle/>
          <a:p>
            <a:pPr algn="ctr"/>
            <a:r>
              <a:rPr lang="en-US" dirty="0">
                <a:latin typeface="Calibri" panose="020F0502020204030204" pitchFamily="34" charset="0"/>
                <a:cs typeface="Calibri" panose="020F0502020204030204" pitchFamily="34" charset="0"/>
              </a:rPr>
              <a:t>Snowflake</a:t>
            </a:r>
          </a:p>
        </p:txBody>
      </p:sp>
    </p:spTree>
    <p:extLst>
      <p:ext uri="{BB962C8B-B14F-4D97-AF65-F5344CB8AC3E}">
        <p14:creationId xmlns:p14="http://schemas.microsoft.com/office/powerpoint/2010/main" val="4004215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519033" y="136525"/>
            <a:ext cx="11269718" cy="1325563"/>
          </a:xfrm>
        </p:spPr>
        <p:txBody>
          <a:bodyPr vert="horz" lIns="91440" tIns="45720" rIns="91440" bIns="45720" rtlCol="0" anchor="ctr">
            <a:normAutofit/>
          </a:bodyPr>
          <a:lstStyle/>
          <a:p>
            <a:pPr>
              <a:lnSpc>
                <a:spcPct val="150000"/>
              </a:lnSpc>
            </a:pPr>
            <a:r>
              <a:rPr lang="en-US" b="1" dirty="0">
                <a:latin typeface="Calibri" panose="020F0502020204030204" pitchFamily="34" charset="0"/>
                <a:cs typeface="Calibri" panose="020F0502020204030204" pitchFamily="34" charset="0"/>
              </a:rPr>
              <a:t>Other sources for gathering data</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31</a:t>
            </a:fld>
            <a:endParaRPr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125722E2-5096-36EC-7DEB-165CCB669A95}"/>
              </a:ext>
            </a:extLst>
          </p:cNvPr>
          <p:cNvSpPr txBox="1"/>
          <p:nvPr/>
        </p:nvSpPr>
        <p:spPr>
          <a:xfrm>
            <a:off x="403249" y="1285504"/>
            <a:ext cx="11690302" cy="547316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Surveys </a:t>
            </a:r>
            <a:r>
              <a:rPr lang="en-US" sz="28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gather information through questionnaires distributed to a select group of people.</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Census</a:t>
            </a:r>
            <a:r>
              <a:rPr lang="en-US" sz="2800" dirty="0">
                <a:latin typeface="Calibri" panose="020F0502020204030204" pitchFamily="34" charset="0"/>
                <a:cs typeface="Calibri" panose="020F0502020204030204" pitchFamily="34" charset="0"/>
              </a:rPr>
              <a:t> – </a:t>
            </a:r>
            <a:r>
              <a:rPr lang="en-US" sz="2400" dirty="0">
                <a:latin typeface="Calibri" panose="020F0502020204030204" pitchFamily="34" charset="0"/>
                <a:cs typeface="Calibri" panose="020F0502020204030204" pitchFamily="34" charset="0"/>
              </a:rPr>
              <a:t>popularly used for gathering household data such as wealth and income of population.</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Interviews</a:t>
            </a:r>
            <a:r>
              <a:rPr lang="en-US" sz="2800" dirty="0">
                <a:latin typeface="Calibri" panose="020F0502020204030204" pitchFamily="34" charset="0"/>
                <a:cs typeface="Calibri" panose="020F0502020204030204" pitchFamily="34" charset="0"/>
              </a:rPr>
              <a:t> – </a:t>
            </a:r>
            <a:r>
              <a:rPr lang="en-US" sz="2400" dirty="0">
                <a:latin typeface="Calibri" panose="020F0502020204030204" pitchFamily="34" charset="0"/>
                <a:cs typeface="Calibri" panose="020F0502020204030204" pitchFamily="34" charset="0"/>
              </a:rPr>
              <a:t>a source for gathering qualitative data such as the participant’s opinions and experiences. Interviews can be telephonic, over the web, or face-to-face.</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Observation studies </a:t>
            </a:r>
            <a:r>
              <a:rPr lang="en-US" sz="28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rPr>
              <a:t>include monitoring participants in a specific environment or while performing a particular task.</a:t>
            </a:r>
          </a:p>
          <a:p>
            <a:pPr>
              <a:lnSpc>
                <a:spcPct val="150000"/>
              </a:lnSpc>
            </a:pPr>
            <a:endParaRPr lang="en-US" sz="2800" dirty="0">
              <a:latin typeface="Calibri" panose="020F0502020204030204" pitchFamily="34" charset="0"/>
              <a:cs typeface="Calibri" panose="020F0502020204030204" pitchFamily="34" charset="0"/>
            </a:endParaRPr>
          </a:p>
        </p:txBody>
      </p:sp>
      <p:sp>
        <p:nvSpPr>
          <p:cNvPr id="7" name="AutoShape 4" descr="What is social media marketing?">
            <a:extLst>
              <a:ext uri="{FF2B5EF4-FFF2-40B4-BE49-F238E27FC236}">
                <a16:creationId xmlns:a16="http://schemas.microsoft.com/office/drawing/2014/main" id="{E4D5CC2B-AE5E-1F3D-D45C-855BF24994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2430132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Outline</a:t>
            </a:r>
          </a:p>
        </p:txBody>
      </p:sp>
      <p:sp>
        <p:nvSpPr>
          <p:cNvPr id="3" name="Content Placeholder 2">
            <a:extLst>
              <a:ext uri="{FF2B5EF4-FFF2-40B4-BE49-F238E27FC236}">
                <a16:creationId xmlns:a16="http://schemas.microsoft.com/office/drawing/2014/main" id="{91F4578D-89AC-A04F-B795-76C0F1D88CF4}"/>
              </a:ext>
            </a:extLst>
          </p:cNvPr>
          <p:cNvSpPr>
            <a:spLocks noGrp="1"/>
          </p:cNvSpPr>
          <p:nvPr>
            <p:ph idx="1"/>
          </p:nvPr>
        </p:nvSpPr>
        <p:spPr/>
        <p:txBody>
          <a:bodyPr/>
          <a:lstStyle/>
          <a:p>
            <a:pPr>
              <a:lnSpc>
                <a:spcPct val="150000"/>
              </a:lnSpc>
            </a:pPr>
            <a:r>
              <a:rPr lang="en-US" dirty="0">
                <a:latin typeface="Calibri" panose="020F0502020204030204" pitchFamily="34" charset="0"/>
                <a:cs typeface="Calibri" panose="020F0502020204030204" pitchFamily="34" charset="0"/>
              </a:rPr>
              <a:t>1. Data</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sources</a:t>
            </a:r>
            <a:endParaRPr lang="en-US" dirty="0">
              <a:latin typeface="Calibri" panose="020F0502020204030204" pitchFamily="34" charset="0"/>
              <a:cs typeface="Calibri" panose="020F0502020204030204" pitchFamily="34" charset="0"/>
            </a:endParaRPr>
          </a:p>
          <a:p>
            <a:pPr>
              <a:lnSpc>
                <a:spcPct val="150000"/>
              </a:lnSpc>
            </a:pPr>
            <a:r>
              <a:rPr lang="en-US" dirty="0">
                <a:solidFill>
                  <a:srgbClr val="FF0000"/>
                </a:solidFill>
                <a:latin typeface="Calibri" panose="020F0502020204030204" pitchFamily="34" charset="0"/>
                <a:cs typeface="Calibri" panose="020F0502020204030204" pitchFamily="34" charset="0"/>
              </a:rPr>
              <a:t>2. Web</a:t>
            </a:r>
            <a:r>
              <a:rPr lang="zh-CN" altLang="en-US" dirty="0">
                <a:solidFill>
                  <a:srgbClr val="FF0000"/>
                </a:solidFill>
                <a:latin typeface="Calibri" panose="020F0502020204030204" pitchFamily="34" charset="0"/>
                <a:cs typeface="Calibri" panose="020F0502020204030204" pitchFamily="34" charset="0"/>
              </a:rPr>
              <a:t> </a:t>
            </a:r>
            <a:r>
              <a:rPr lang="en-US" altLang="zh-CN" dirty="0">
                <a:solidFill>
                  <a:srgbClr val="FF0000"/>
                </a:solidFill>
                <a:latin typeface="Calibri" panose="020F0502020204030204" pitchFamily="34" charset="0"/>
                <a:cs typeface="Calibri" panose="020F0502020204030204" pitchFamily="34" charset="0"/>
              </a:rPr>
              <a:t>scraping</a:t>
            </a:r>
            <a:endParaRPr lang="en-US" dirty="0">
              <a:solidFill>
                <a:srgbClr val="FF0000"/>
              </a:solidFill>
              <a:latin typeface="Calibri" panose="020F0502020204030204" pitchFamily="34" charset="0"/>
              <a:cs typeface="Calibri" panose="020F0502020204030204" pitchFamily="34" charset="0"/>
            </a:endParaRPr>
          </a:p>
          <a:p>
            <a:pPr>
              <a:lnSpc>
                <a:spcPct val="150000"/>
              </a:lnSpc>
            </a:pPr>
            <a:r>
              <a:rPr lang="en-US" altLang="zh-CN" dirty="0">
                <a:latin typeface="Calibri" panose="020F0502020204030204" pitchFamily="34" charset="0"/>
                <a:cs typeface="Calibri" panose="020F0502020204030204" pitchFamily="34" charset="0"/>
              </a:rPr>
              <a:t>3</a:t>
            </a:r>
            <a:r>
              <a:rPr lang="en-US" dirty="0">
                <a:latin typeface="Calibri" panose="020F0502020204030204" pitchFamily="34" charset="0"/>
                <a:cs typeface="Calibri" panose="020F0502020204030204" pitchFamily="34" charset="0"/>
              </a:rPr>
              <a:t>. From</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web</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scraping</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to</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web crawling</a:t>
            </a:r>
            <a:endParaRPr lang="en-US"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32</a:t>
            </a:fld>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68342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33</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Web scraping</a:t>
            </a:r>
          </a:p>
        </p:txBody>
      </p:sp>
      <p:sp>
        <p:nvSpPr>
          <p:cNvPr id="2" name="文本框 1">
            <a:extLst>
              <a:ext uri="{FF2B5EF4-FFF2-40B4-BE49-F238E27FC236}">
                <a16:creationId xmlns:a16="http://schemas.microsoft.com/office/drawing/2014/main" id="{F244879B-93D8-B26D-5B1C-8B78CFA171FC}"/>
              </a:ext>
            </a:extLst>
          </p:cNvPr>
          <p:cNvSpPr txBox="1"/>
          <p:nvPr/>
        </p:nvSpPr>
        <p:spPr>
          <a:xfrm>
            <a:off x="419362" y="1427669"/>
            <a:ext cx="11772638" cy="280506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The </a:t>
            </a:r>
            <a:r>
              <a:rPr lang="en-US" sz="2400" dirty="0">
                <a:solidFill>
                  <a:srgbClr val="FF0000"/>
                </a:solidFill>
                <a:latin typeface="Calibri" panose="020F0502020204030204" pitchFamily="34" charset="0"/>
                <a:cs typeface="Calibri" panose="020F0502020204030204" pitchFamily="34" charset="0"/>
              </a:rPr>
              <a:t>construction of an agent</a:t>
            </a:r>
            <a:r>
              <a:rPr lang="en-US" sz="2400" dirty="0">
                <a:latin typeface="Calibri" panose="020F0502020204030204" pitchFamily="34" charset="0"/>
                <a:cs typeface="Calibri" panose="020F0502020204030204" pitchFamily="34" charset="0"/>
              </a:rPr>
              <a:t> to download, parse, and organize data from the web in an automated manner</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Extract relevant data from unstructured sources on the Internet</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Also known as screen scraping, web harvesting, and web data extraction</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Can extract text, contact information, images, videos, product items, etc.</a:t>
            </a:r>
          </a:p>
        </p:txBody>
      </p:sp>
      <p:pic>
        <p:nvPicPr>
          <p:cNvPr id="8196" name="Picture 4" descr="What Is Web Scraping? A Beginner's Guide | CrawlNow Blog">
            <a:extLst>
              <a:ext uri="{FF2B5EF4-FFF2-40B4-BE49-F238E27FC236}">
                <a16:creationId xmlns:a16="http://schemas.microsoft.com/office/drawing/2014/main" id="{9463061F-CC2C-5E4F-A0AA-AD0E19933C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8957" y="4292105"/>
            <a:ext cx="3794085" cy="2276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1650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34</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Web scraping examples</a:t>
            </a:r>
          </a:p>
        </p:txBody>
      </p:sp>
      <p:sp>
        <p:nvSpPr>
          <p:cNvPr id="5" name="文本框 4">
            <a:extLst>
              <a:ext uri="{FF2B5EF4-FFF2-40B4-BE49-F238E27FC236}">
                <a16:creationId xmlns:a16="http://schemas.microsoft.com/office/drawing/2014/main" id="{5452D4CB-DB7E-211E-0ACB-F7D93BA6654D}"/>
              </a:ext>
            </a:extLst>
          </p:cNvPr>
          <p:cNvSpPr txBox="1"/>
          <p:nvPr/>
        </p:nvSpPr>
        <p:spPr>
          <a:xfrm>
            <a:off x="419361" y="1525309"/>
            <a:ext cx="11353277" cy="5196166"/>
          </a:xfrm>
          <a:prstGeom prst="rect">
            <a:avLst/>
          </a:prstGeom>
          <a:noFill/>
        </p:spPr>
        <p:txBody>
          <a:bodyPr wrap="square" rtlCol="0">
            <a:spAutoFit/>
          </a:bodyPr>
          <a:lstStyle/>
          <a:p>
            <a:pPr>
              <a:lnSpc>
                <a:spcPct val="150000"/>
              </a:lnSpc>
            </a:pPr>
            <a:r>
              <a:rPr lang="en-US" sz="2800" b="1" dirty="0">
                <a:latin typeface="Calibri" panose="020F0502020204030204" pitchFamily="34" charset="0"/>
                <a:cs typeface="Calibri" panose="020F0502020204030204" pitchFamily="34" charset="0"/>
              </a:rPr>
              <a:t>Popular </a:t>
            </a:r>
            <a:r>
              <a:rPr lang="en-US" altLang="zh-CN" sz="2800" b="1" dirty="0">
                <a:latin typeface="Calibri" panose="020F0502020204030204" pitchFamily="34" charset="0"/>
                <a:cs typeface="Calibri" panose="020F0502020204030204" pitchFamily="34" charset="0"/>
              </a:rPr>
              <a:t>examples of uses</a:t>
            </a:r>
            <a:r>
              <a:rPr lang="en-US" sz="2800" b="1" dirty="0">
                <a:latin typeface="Calibri" panose="020F0502020204030204" pitchFamily="34" charset="0"/>
                <a:cs typeface="Calibri" panose="020F0502020204030204" pitchFamily="34" charset="0"/>
              </a:rPr>
              <a:t>:</a:t>
            </a:r>
          </a:p>
          <a:p>
            <a:pPr marL="457200" indent="-457200">
              <a:lnSpc>
                <a:spcPct val="150000"/>
              </a:lnSpc>
              <a:buFont typeface="Arial" panose="020B0604020202020204" pitchFamily="34" charset="0"/>
              <a:buChar char="•"/>
            </a:pPr>
            <a:r>
              <a:rPr lang="en-US" sz="2800" dirty="0">
                <a:solidFill>
                  <a:srgbClr val="FF0000"/>
                </a:solidFill>
                <a:latin typeface="Calibri" panose="020F0502020204030204" pitchFamily="34" charset="0"/>
                <a:cs typeface="Calibri" panose="020F0502020204030204" pitchFamily="34" charset="0"/>
              </a:rPr>
              <a:t>Generating sales</a:t>
            </a:r>
            <a:r>
              <a:rPr lang="en-US" sz="2800" dirty="0">
                <a:latin typeface="Calibri" panose="020F0502020204030204" pitchFamily="34" charset="0"/>
                <a:cs typeface="Calibri" panose="020F0502020204030204" pitchFamily="34" charset="0"/>
              </a:rPr>
              <a:t> leads through public data sources; weather information to forecast, for example, soft drink sales.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Collecting training and testing datasets </a:t>
            </a:r>
            <a:r>
              <a:rPr lang="en-US" sz="2800" dirty="0">
                <a:solidFill>
                  <a:srgbClr val="FF0000"/>
                </a:solidFill>
                <a:latin typeface="Calibri" panose="020F0502020204030204" pitchFamily="34" charset="0"/>
                <a:cs typeface="Calibri" panose="020F0502020204030204" pitchFamily="34" charset="0"/>
              </a:rPr>
              <a:t>for machine learning</a:t>
            </a:r>
            <a:r>
              <a:rPr lang="en-US" sz="2800" dirty="0">
                <a:latin typeface="Calibri" panose="020F0502020204030204" pitchFamily="34" charset="0"/>
                <a:cs typeface="Calibri" panose="020F0502020204030204" pitchFamily="34" charset="0"/>
              </a:rPr>
              <a:t> models.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There might be an interesting table on a Wikipedia page (or pages) you want to retrieve to perform some statistical analysis.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You might wish to get a listing of properties on a real-estate site to build an appealing geo-visualization.</a:t>
            </a:r>
          </a:p>
        </p:txBody>
      </p:sp>
    </p:spTree>
    <p:extLst>
      <p:ext uri="{BB962C8B-B14F-4D97-AF65-F5344CB8AC3E}">
        <p14:creationId xmlns:p14="http://schemas.microsoft.com/office/powerpoint/2010/main" val="3634564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35</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Web scraping tools</a:t>
            </a:r>
          </a:p>
        </p:txBody>
      </p:sp>
      <p:sp>
        <p:nvSpPr>
          <p:cNvPr id="2" name="文本框 1">
            <a:extLst>
              <a:ext uri="{FF2B5EF4-FFF2-40B4-BE49-F238E27FC236}">
                <a16:creationId xmlns:a16="http://schemas.microsoft.com/office/drawing/2014/main" id="{F244879B-93D8-B26D-5B1C-8B78CFA171FC}"/>
              </a:ext>
            </a:extLst>
          </p:cNvPr>
          <p:cNvSpPr txBox="1"/>
          <p:nvPr/>
        </p:nvSpPr>
        <p:spPr>
          <a:xfrm>
            <a:off x="540229" y="1690688"/>
            <a:ext cx="11353277" cy="3257174"/>
          </a:xfrm>
          <a:prstGeom prst="rect">
            <a:avLst/>
          </a:prstGeom>
          <a:noFill/>
        </p:spPr>
        <p:txBody>
          <a:bodyPr wrap="square" rtlCol="0">
            <a:spAutoFit/>
          </a:bodyPr>
          <a:lstStyle/>
          <a:p>
            <a:pPr>
              <a:lnSpc>
                <a:spcPct val="150000"/>
              </a:lnSpc>
            </a:pPr>
            <a:r>
              <a:rPr lang="en-US" sz="2800" b="1" dirty="0">
                <a:latin typeface="Calibri" panose="020F0502020204030204" pitchFamily="34" charset="0"/>
                <a:cs typeface="Calibri" panose="020F0502020204030204" pitchFamily="34" charset="0"/>
              </a:rPr>
              <a:t>Popular Web Scraping tools</a:t>
            </a:r>
            <a:r>
              <a:rPr lang="en-US" sz="2800" dirty="0">
                <a:latin typeface="Calibri" panose="020F0502020204030204" pitchFamily="34" charset="0"/>
                <a:cs typeface="Calibri" panose="020F0502020204030204" pitchFamily="34" charset="0"/>
              </a:rPr>
              <a:t>:</a:t>
            </a:r>
          </a:p>
          <a:p>
            <a:pPr marL="457200" indent="-457200">
              <a:lnSpc>
                <a:spcPct val="150000"/>
              </a:lnSpc>
              <a:buFont typeface="Arial" panose="020B0604020202020204" pitchFamily="34" charset="0"/>
              <a:buChar char="•"/>
            </a:pPr>
            <a:r>
              <a:rPr lang="en-US" sz="2800" dirty="0" err="1">
                <a:latin typeface="Calibri" panose="020F0502020204030204" pitchFamily="34" charset="0"/>
                <a:cs typeface="Calibri" panose="020F0502020204030204" pitchFamily="34" charset="0"/>
              </a:rPr>
              <a:t>BeautifulSoup</a:t>
            </a:r>
            <a:endParaRPr lang="en-US" sz="2800" dirty="0">
              <a:latin typeface="Calibri" panose="020F0502020204030204" pitchFamily="34" charset="0"/>
              <a:cs typeface="Calibri" panose="020F0502020204030204" pitchFamily="34" charset="0"/>
            </a:endParaRP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Scrapy</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Pandas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Selenium</a:t>
            </a:r>
          </a:p>
        </p:txBody>
      </p:sp>
      <p:pic>
        <p:nvPicPr>
          <p:cNvPr id="2050" name="Picture 2" descr="Web Scraping – Daedalus @ LDV">
            <a:extLst>
              <a:ext uri="{FF2B5EF4-FFF2-40B4-BE49-F238E27FC236}">
                <a16:creationId xmlns:a16="http://schemas.microsoft.com/office/drawing/2014/main" id="{B8C9F21C-EBDC-CDF7-A84A-7154933678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8275" y="1429835"/>
            <a:ext cx="3267075" cy="14001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crapy advanced - Cryt">
            <a:extLst>
              <a:ext uri="{FF2B5EF4-FFF2-40B4-BE49-F238E27FC236}">
                <a16:creationId xmlns:a16="http://schemas.microsoft.com/office/drawing/2014/main" id="{F4DFE9E4-EC08-CC67-9883-3DADE3288F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0163" y="2542170"/>
            <a:ext cx="338137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andas - NumFOCUS">
            <a:extLst>
              <a:ext uri="{FF2B5EF4-FFF2-40B4-BE49-F238E27FC236}">
                <a16:creationId xmlns:a16="http://schemas.microsoft.com/office/drawing/2014/main" id="{6C2C0000-F3CC-571E-E5E5-D85DF0E72D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3404" y="3849981"/>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561BF29-DA05-AE98-6C49-9717BC2396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0198" y="4472962"/>
            <a:ext cx="4333875" cy="105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289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OSI Model: The 7 Layers of Network Architecture – BMC Software | Blogs">
            <a:extLst>
              <a:ext uri="{FF2B5EF4-FFF2-40B4-BE49-F238E27FC236}">
                <a16:creationId xmlns:a16="http://schemas.microsoft.com/office/drawing/2014/main" id="{99EA1EC8-71FD-314B-893A-32BB5B2F69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629"/>
          <a:stretch/>
        </p:blipFill>
        <p:spPr bwMode="auto">
          <a:xfrm>
            <a:off x="6776972" y="0"/>
            <a:ext cx="5386387" cy="6609144"/>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36</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The web speaks HTTP</a:t>
            </a:r>
          </a:p>
        </p:txBody>
      </p:sp>
      <p:sp>
        <p:nvSpPr>
          <p:cNvPr id="2" name="文本框 1">
            <a:extLst>
              <a:ext uri="{FF2B5EF4-FFF2-40B4-BE49-F238E27FC236}">
                <a16:creationId xmlns:a16="http://schemas.microsoft.com/office/drawing/2014/main" id="{F244879B-93D8-B26D-5B1C-8B78CFA171FC}"/>
              </a:ext>
            </a:extLst>
          </p:cNvPr>
          <p:cNvSpPr txBox="1"/>
          <p:nvPr/>
        </p:nvSpPr>
        <p:spPr>
          <a:xfrm>
            <a:off x="540229" y="1690688"/>
            <a:ext cx="5930019" cy="325717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7 network layers of Open Systems Interconnection (OSI) model</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Web scraping mainly focus on the </a:t>
            </a:r>
            <a:r>
              <a:rPr lang="en-US" sz="2800" b="1" dirty="0">
                <a:solidFill>
                  <a:srgbClr val="FF0000"/>
                </a:solidFill>
                <a:latin typeface="Calibri" panose="020F0502020204030204" pitchFamily="34" charset="0"/>
                <a:cs typeface="Calibri" panose="020F0502020204030204" pitchFamily="34" charset="0"/>
              </a:rPr>
              <a:t>application layer: HTTP </a:t>
            </a:r>
            <a:endParaRPr lang="en-US" sz="2800" dirty="0">
              <a:solidFill>
                <a:srgbClr val="FF0000"/>
              </a:solidFill>
              <a:latin typeface="Calibri" panose="020F0502020204030204" pitchFamily="34" charset="0"/>
              <a:cs typeface="Calibri" panose="020F0502020204030204" pitchFamily="34" charset="0"/>
            </a:endParaRPr>
          </a:p>
          <a:p>
            <a:pPr marL="457200" indent="-4572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pic>
        <p:nvPicPr>
          <p:cNvPr id="3076" name="Picture 4" descr="Computer Network MCQ Exam Quiz! - ProProfs Quiz">
            <a:extLst>
              <a:ext uri="{FF2B5EF4-FFF2-40B4-BE49-F238E27FC236}">
                <a16:creationId xmlns:a16="http://schemas.microsoft.com/office/drawing/2014/main" id="{2899902E-B43E-754F-992E-5280695150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982" y="4418393"/>
            <a:ext cx="4963338" cy="2439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26976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8604CBA-0727-A54E-AA5D-403112D6D6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2739" y="3792635"/>
            <a:ext cx="8039261" cy="3048981"/>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37</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HTTP</a:t>
            </a:r>
          </a:p>
        </p:txBody>
      </p:sp>
      <p:sp>
        <p:nvSpPr>
          <p:cNvPr id="2" name="文本框 1">
            <a:extLst>
              <a:ext uri="{FF2B5EF4-FFF2-40B4-BE49-F238E27FC236}">
                <a16:creationId xmlns:a16="http://schemas.microsoft.com/office/drawing/2014/main" id="{F244879B-93D8-B26D-5B1C-8B78CFA171FC}"/>
              </a:ext>
            </a:extLst>
          </p:cNvPr>
          <p:cNvSpPr txBox="1"/>
          <p:nvPr/>
        </p:nvSpPr>
        <p:spPr>
          <a:xfrm>
            <a:off x="419362" y="1540874"/>
            <a:ext cx="3733375" cy="4467057"/>
          </a:xfrm>
          <a:prstGeom prst="rect">
            <a:avLst/>
          </a:prstGeom>
          <a:noFill/>
        </p:spPr>
        <p:txBody>
          <a:bodyPr wrap="square" rtlCol="0">
            <a:spAutoFit/>
          </a:bodyPr>
          <a:lstStyle/>
          <a:p>
            <a:pPr>
              <a:lnSpc>
                <a:spcPct val="150000"/>
              </a:lnSpc>
            </a:pPr>
            <a:r>
              <a:rPr lang="en-US" sz="2400" dirty="0">
                <a:latin typeface="Calibri" panose="020F0502020204030204" pitchFamily="34" charset="0"/>
                <a:cs typeface="Calibri" panose="020F0502020204030204" pitchFamily="34" charset="0"/>
              </a:rPr>
              <a:t>The core component in the exchange of messages on WWW consists of a </a:t>
            </a:r>
            <a:r>
              <a:rPr lang="en-US" sz="2400" dirty="0" err="1">
                <a:solidFill>
                  <a:srgbClr val="FF0000"/>
                </a:solidFill>
                <a:latin typeface="Calibri" panose="020F0502020204030204" pitchFamily="34" charset="0"/>
                <a:cs typeface="Calibri" panose="020F0502020204030204" pitchFamily="34" charset="0"/>
              </a:rPr>
              <a:t>HyperText</a:t>
            </a:r>
            <a:r>
              <a:rPr lang="en-US" sz="2400" dirty="0">
                <a:solidFill>
                  <a:srgbClr val="FF0000"/>
                </a:solidFill>
                <a:latin typeface="Calibri" panose="020F0502020204030204" pitchFamily="34" charset="0"/>
                <a:cs typeface="Calibri" panose="020F0502020204030204" pitchFamily="34" charset="0"/>
              </a:rPr>
              <a:t> Transfer Protocol (HTTP)</a:t>
            </a:r>
            <a:r>
              <a:rPr lang="en-US" sz="2400" dirty="0">
                <a:latin typeface="Calibri" panose="020F0502020204030204" pitchFamily="34" charset="0"/>
                <a:cs typeface="Calibri" panose="020F0502020204030204" pitchFamily="34" charset="0"/>
              </a:rPr>
              <a:t> </a:t>
            </a:r>
            <a:r>
              <a:rPr lang="en-US" sz="2400" dirty="0">
                <a:solidFill>
                  <a:schemeClr val="accent1"/>
                </a:solidFill>
                <a:latin typeface="Calibri" panose="020F0502020204030204" pitchFamily="34" charset="0"/>
                <a:cs typeface="Calibri" panose="020F0502020204030204" pitchFamily="34" charset="0"/>
              </a:rPr>
              <a:t>request</a:t>
            </a:r>
            <a:r>
              <a:rPr lang="en-US" sz="2400" dirty="0">
                <a:latin typeface="Calibri" panose="020F0502020204030204" pitchFamily="34" charset="0"/>
                <a:cs typeface="Calibri" panose="020F0502020204030204" pitchFamily="34" charset="0"/>
              </a:rPr>
              <a:t> message to a web server, followed by an HTTP </a:t>
            </a:r>
            <a:r>
              <a:rPr lang="en-US" sz="2400" dirty="0">
                <a:solidFill>
                  <a:schemeClr val="accent1"/>
                </a:solidFill>
                <a:latin typeface="Calibri" panose="020F0502020204030204" pitchFamily="34" charset="0"/>
                <a:cs typeface="Calibri" panose="020F0502020204030204" pitchFamily="34" charset="0"/>
              </a:rPr>
              <a:t>response</a:t>
            </a:r>
            <a:r>
              <a:rPr lang="en-US" sz="2400" dirty="0">
                <a:latin typeface="Calibri" panose="020F0502020204030204" pitchFamily="34" charset="0"/>
                <a:cs typeface="Calibri" panose="020F0502020204030204" pitchFamily="34" charset="0"/>
              </a:rPr>
              <a:t>, which can be rendered by the browser. </a:t>
            </a:r>
          </a:p>
        </p:txBody>
      </p:sp>
      <p:pic>
        <p:nvPicPr>
          <p:cNvPr id="4100" name="Picture 4">
            <a:extLst>
              <a:ext uri="{FF2B5EF4-FFF2-40B4-BE49-F238E27FC236}">
                <a16:creationId xmlns:a16="http://schemas.microsoft.com/office/drawing/2014/main" id="{D4250413-462E-2F48-8293-6237829C0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2738" y="1084285"/>
            <a:ext cx="8039261" cy="270834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512AE25-40DE-8340-BEEE-B3FD53D423B1}"/>
              </a:ext>
            </a:extLst>
          </p:cNvPr>
          <p:cNvSpPr/>
          <p:nvPr/>
        </p:nvSpPr>
        <p:spPr>
          <a:xfrm>
            <a:off x="4317358" y="6145635"/>
            <a:ext cx="2988842" cy="450496"/>
          </a:xfrm>
          <a:prstGeom prst="rect">
            <a:avLst/>
          </a:prstGeom>
          <a:noFill/>
          <a:ln>
            <a:solidFill>
              <a:srgbClr val="FF0000"/>
            </a:solidFill>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solidFill>
                <a:srgbClr val="FF0000"/>
              </a:solidFill>
            </a:endParaRPr>
          </a:p>
        </p:txBody>
      </p:sp>
      <p:sp>
        <p:nvSpPr>
          <p:cNvPr id="10" name="TextBox 9">
            <a:extLst>
              <a:ext uri="{FF2B5EF4-FFF2-40B4-BE49-F238E27FC236}">
                <a16:creationId xmlns:a16="http://schemas.microsoft.com/office/drawing/2014/main" id="{69CFDCE0-F39F-1446-B0F0-7E3E3FF825EC}"/>
              </a:ext>
            </a:extLst>
          </p:cNvPr>
          <p:cNvSpPr txBox="1"/>
          <p:nvPr/>
        </p:nvSpPr>
        <p:spPr>
          <a:xfrm>
            <a:off x="4216941" y="6534208"/>
            <a:ext cx="4518948" cy="369332"/>
          </a:xfrm>
          <a:prstGeom prst="rect">
            <a:avLst/>
          </a:prstGeom>
          <a:noFill/>
        </p:spPr>
        <p:txBody>
          <a:bodyPr wrap="square">
            <a:spAutoFit/>
          </a:bodyPr>
          <a:lstStyle/>
          <a:p>
            <a:r>
              <a:rPr lang="en-US" sz="1800" dirty="0">
                <a:latin typeface="Calibri" panose="020F0502020204030204" pitchFamily="34" charset="0"/>
                <a:cs typeface="Calibri" panose="020F0502020204030204" pitchFamily="34" charset="0"/>
              </a:rPr>
              <a:t>Response message body is usually html format</a:t>
            </a:r>
            <a:endParaRPr lang="en-US" dirty="0"/>
          </a:p>
        </p:txBody>
      </p:sp>
    </p:spTree>
    <p:extLst>
      <p:ext uri="{BB962C8B-B14F-4D97-AF65-F5344CB8AC3E}">
        <p14:creationId xmlns:p14="http://schemas.microsoft.com/office/powerpoint/2010/main" val="3874234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637EF6-DB41-D949-B46A-FCB8A6FD8713}"/>
              </a:ext>
            </a:extLst>
          </p:cNvPr>
          <p:cNvPicPr>
            <a:picLocks noChangeAspect="1"/>
          </p:cNvPicPr>
          <p:nvPr/>
        </p:nvPicPr>
        <p:blipFill>
          <a:blip r:embed="rId3"/>
          <a:stretch>
            <a:fillRect/>
          </a:stretch>
        </p:blipFill>
        <p:spPr>
          <a:xfrm>
            <a:off x="2902572" y="4507191"/>
            <a:ext cx="6070600" cy="1651000"/>
          </a:xfrm>
          <a:prstGeom prst="rect">
            <a:avLst/>
          </a:prstGeom>
        </p:spPr>
      </p:pic>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38</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Hypertext Markup Language (HTML)</a:t>
            </a:r>
          </a:p>
        </p:txBody>
      </p:sp>
      <p:sp>
        <p:nvSpPr>
          <p:cNvPr id="5" name="文本框 4">
            <a:extLst>
              <a:ext uri="{FF2B5EF4-FFF2-40B4-BE49-F238E27FC236}">
                <a16:creationId xmlns:a16="http://schemas.microsoft.com/office/drawing/2014/main" id="{5452D4CB-DB7E-211E-0ACB-F7D93BA6654D}"/>
              </a:ext>
            </a:extLst>
          </p:cNvPr>
          <p:cNvSpPr txBox="1"/>
          <p:nvPr/>
        </p:nvSpPr>
        <p:spPr>
          <a:xfrm>
            <a:off x="419361" y="1525309"/>
            <a:ext cx="11353277" cy="261084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HTML is a standard </a:t>
            </a:r>
            <a:r>
              <a:rPr lang="en-US" sz="2800" dirty="0">
                <a:solidFill>
                  <a:srgbClr val="FF0000"/>
                </a:solidFill>
                <a:latin typeface="Calibri" panose="020F0502020204030204" pitchFamily="34" charset="0"/>
                <a:cs typeface="Calibri" panose="020F0502020204030204" pitchFamily="34" charset="0"/>
              </a:rPr>
              <a:t>markup language</a:t>
            </a:r>
            <a:r>
              <a:rPr lang="en-US" sz="2800" dirty="0">
                <a:latin typeface="Calibri" panose="020F0502020204030204" pitchFamily="34" charset="0"/>
                <a:cs typeface="Calibri" panose="020F0502020204030204" pitchFamily="34" charset="0"/>
              </a:rPr>
              <a:t> for </a:t>
            </a:r>
            <a:r>
              <a:rPr lang="en-US" sz="2800" dirty="0">
                <a:solidFill>
                  <a:srgbClr val="FF0000"/>
                </a:solidFill>
                <a:latin typeface="Calibri" panose="020F0502020204030204" pitchFamily="34" charset="0"/>
                <a:cs typeface="Calibri" panose="020F0502020204030204" pitchFamily="34" charset="0"/>
              </a:rPr>
              <a:t>creating web pages</a:t>
            </a:r>
            <a:r>
              <a:rPr lang="en-US" sz="2800" dirty="0">
                <a:latin typeface="Calibri" panose="020F0502020204030204" pitchFamily="34" charset="0"/>
                <a:cs typeface="Calibri" panose="020F0502020204030204" pitchFamily="34" charset="0"/>
              </a:rPr>
              <a:t>.</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HTML provides the building blocks to provide </a:t>
            </a:r>
            <a:r>
              <a:rPr lang="en-US" sz="2800" dirty="0">
                <a:solidFill>
                  <a:srgbClr val="FF0000"/>
                </a:solidFill>
                <a:latin typeface="Calibri" panose="020F0502020204030204" pitchFamily="34" charset="0"/>
                <a:cs typeface="Calibri" panose="020F0502020204030204" pitchFamily="34" charset="0"/>
              </a:rPr>
              <a:t>structure and formatting</a:t>
            </a:r>
            <a:r>
              <a:rPr lang="en-US" sz="2800" dirty="0">
                <a:latin typeface="Calibri" panose="020F0502020204030204" pitchFamily="34" charset="0"/>
                <a:cs typeface="Calibri" panose="020F0502020204030204" pitchFamily="34" charset="0"/>
              </a:rPr>
              <a:t> to documents.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Python ‘requests’ library could get the html content from a webpage.</a:t>
            </a:r>
          </a:p>
        </p:txBody>
      </p:sp>
    </p:spTree>
    <p:extLst>
      <p:ext uri="{BB962C8B-B14F-4D97-AF65-F5344CB8AC3E}">
        <p14:creationId xmlns:p14="http://schemas.microsoft.com/office/powerpoint/2010/main" val="21913984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39</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HTML format</a:t>
            </a:r>
          </a:p>
        </p:txBody>
      </p:sp>
      <p:sp>
        <p:nvSpPr>
          <p:cNvPr id="5" name="文本框 4">
            <a:extLst>
              <a:ext uri="{FF2B5EF4-FFF2-40B4-BE49-F238E27FC236}">
                <a16:creationId xmlns:a16="http://schemas.microsoft.com/office/drawing/2014/main" id="{5452D4CB-DB7E-211E-0ACB-F7D93BA6654D}"/>
              </a:ext>
            </a:extLst>
          </p:cNvPr>
          <p:cNvSpPr txBox="1"/>
          <p:nvPr/>
        </p:nvSpPr>
        <p:spPr>
          <a:xfrm>
            <a:off x="419361" y="1525309"/>
            <a:ext cx="11353277" cy="196451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HTML’s building blocks are usually a series of tags that often come in pairs (but not always).</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Commonly used tags</a:t>
            </a:r>
          </a:p>
        </p:txBody>
      </p:sp>
      <p:pic>
        <p:nvPicPr>
          <p:cNvPr id="3" name="Picture 2">
            <a:extLst>
              <a:ext uri="{FF2B5EF4-FFF2-40B4-BE49-F238E27FC236}">
                <a16:creationId xmlns:a16="http://schemas.microsoft.com/office/drawing/2014/main" id="{BCA17DE0-9588-D547-86D8-451275043A56}"/>
              </a:ext>
            </a:extLst>
          </p:cNvPr>
          <p:cNvPicPr>
            <a:picLocks noChangeAspect="1"/>
          </p:cNvPicPr>
          <p:nvPr/>
        </p:nvPicPr>
        <p:blipFill>
          <a:blip r:embed="rId3"/>
          <a:stretch>
            <a:fillRect/>
          </a:stretch>
        </p:blipFill>
        <p:spPr>
          <a:xfrm>
            <a:off x="964637" y="3584226"/>
            <a:ext cx="4302216" cy="1523502"/>
          </a:xfrm>
          <a:prstGeom prst="rect">
            <a:avLst/>
          </a:prstGeom>
        </p:spPr>
      </p:pic>
      <p:pic>
        <p:nvPicPr>
          <p:cNvPr id="6" name="Picture 5">
            <a:extLst>
              <a:ext uri="{FF2B5EF4-FFF2-40B4-BE49-F238E27FC236}">
                <a16:creationId xmlns:a16="http://schemas.microsoft.com/office/drawing/2014/main" id="{8D18E4E9-5CAC-5A46-A5ED-A2FC315AB75F}"/>
              </a:ext>
            </a:extLst>
          </p:cNvPr>
          <p:cNvPicPr>
            <a:picLocks noChangeAspect="1"/>
          </p:cNvPicPr>
          <p:nvPr/>
        </p:nvPicPr>
        <p:blipFill>
          <a:blip r:embed="rId4"/>
          <a:stretch>
            <a:fillRect/>
          </a:stretch>
        </p:blipFill>
        <p:spPr>
          <a:xfrm>
            <a:off x="964637" y="5163148"/>
            <a:ext cx="4429166" cy="1193202"/>
          </a:xfrm>
          <a:prstGeom prst="rect">
            <a:avLst/>
          </a:prstGeom>
        </p:spPr>
      </p:pic>
      <p:pic>
        <p:nvPicPr>
          <p:cNvPr id="5122" name="Picture 2" descr="Example 2 | HTML | Computing and ICT">
            <a:extLst>
              <a:ext uri="{FF2B5EF4-FFF2-40B4-BE49-F238E27FC236}">
                <a16:creationId xmlns:a16="http://schemas.microsoft.com/office/drawing/2014/main" id="{48BFB41D-67B6-354D-A840-0E4F8DB8B8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 t="9996" r="-681" b="-115"/>
          <a:stretch/>
        </p:blipFill>
        <p:spPr bwMode="auto">
          <a:xfrm>
            <a:off x="6520406" y="3023572"/>
            <a:ext cx="4974439" cy="3067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2942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4</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Relational databases</a:t>
            </a:r>
          </a:p>
        </p:txBody>
      </p:sp>
      <p:pic>
        <p:nvPicPr>
          <p:cNvPr id="10" name="图片 9">
            <a:extLst>
              <a:ext uri="{FF2B5EF4-FFF2-40B4-BE49-F238E27FC236}">
                <a16:creationId xmlns:a16="http://schemas.microsoft.com/office/drawing/2014/main" id="{E907CDF8-9709-44BB-FE83-9CA2A91252DF}"/>
              </a:ext>
            </a:extLst>
          </p:cNvPr>
          <p:cNvPicPr>
            <a:picLocks noChangeAspect="1"/>
          </p:cNvPicPr>
          <p:nvPr/>
        </p:nvPicPr>
        <p:blipFill rotWithShape="1">
          <a:blip r:embed="rId3"/>
          <a:srcRect l="3461" t="57686"/>
          <a:stretch/>
        </p:blipFill>
        <p:spPr>
          <a:xfrm>
            <a:off x="3117397" y="4535515"/>
            <a:ext cx="7383930" cy="1820835"/>
          </a:xfrm>
          <a:prstGeom prst="rect">
            <a:avLst/>
          </a:prstGeom>
        </p:spPr>
      </p:pic>
      <p:sp>
        <p:nvSpPr>
          <p:cNvPr id="5" name="文本框 4">
            <a:extLst>
              <a:ext uri="{FF2B5EF4-FFF2-40B4-BE49-F238E27FC236}">
                <a16:creationId xmlns:a16="http://schemas.microsoft.com/office/drawing/2014/main" id="{8BFCB58B-8BF0-CA69-8295-C3AABAB3DD20}"/>
              </a:ext>
            </a:extLst>
          </p:cNvPr>
          <p:cNvSpPr txBox="1"/>
          <p:nvPr/>
        </p:nvSpPr>
        <p:spPr>
          <a:xfrm>
            <a:off x="838200" y="1551132"/>
            <a:ext cx="11042694" cy="3359061"/>
          </a:xfrm>
          <a:prstGeom prst="rect">
            <a:avLst/>
          </a:prstGeom>
          <a:noFill/>
        </p:spPr>
        <p:txBody>
          <a:bodyPr wrap="square" rtlCol="0">
            <a:spAutoFit/>
          </a:bodyPr>
          <a:lstStyle/>
          <a:p>
            <a:pPr>
              <a:lnSpc>
                <a:spcPct val="150000"/>
              </a:lnSpc>
            </a:pPr>
            <a:r>
              <a:rPr lang="en-US" sz="2400" dirty="0">
                <a:latin typeface="Calibri" panose="020F0502020204030204" pitchFamily="34" charset="0"/>
                <a:cs typeface="Calibri" panose="020F0502020204030204" pitchFamily="34" charset="0"/>
              </a:rPr>
              <a:t>Typically, data stored in databases and data warehouses can be used as a source for analysis, organizations have internal applications to support them in managing:</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Day to day business activities</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Customer transactions</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Human resource activities</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Workflows</a:t>
            </a:r>
          </a:p>
        </p:txBody>
      </p:sp>
    </p:spTree>
    <p:extLst>
      <p:ext uri="{BB962C8B-B14F-4D97-AF65-F5344CB8AC3E}">
        <p14:creationId xmlns:p14="http://schemas.microsoft.com/office/powerpoint/2010/main" val="3854405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hapter 2 - Modeling, DOM and HTML parser - YouTube">
            <a:extLst>
              <a:ext uri="{FF2B5EF4-FFF2-40B4-BE49-F238E27FC236}">
                <a16:creationId xmlns:a16="http://schemas.microsoft.com/office/drawing/2014/main" id="{671C9DF9-C45E-CA41-AF01-71217D77C1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17830"/>
            <a:ext cx="6096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40</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HTML parsing</a:t>
            </a:r>
          </a:p>
        </p:txBody>
      </p:sp>
      <p:sp>
        <p:nvSpPr>
          <p:cNvPr id="5" name="文本框 4">
            <a:extLst>
              <a:ext uri="{FF2B5EF4-FFF2-40B4-BE49-F238E27FC236}">
                <a16:creationId xmlns:a16="http://schemas.microsoft.com/office/drawing/2014/main" id="{5452D4CB-DB7E-211E-0ACB-F7D93BA6654D}"/>
              </a:ext>
            </a:extLst>
          </p:cNvPr>
          <p:cNvSpPr txBox="1"/>
          <p:nvPr/>
        </p:nvSpPr>
        <p:spPr>
          <a:xfrm>
            <a:off x="419362" y="1525309"/>
            <a:ext cx="5830967" cy="4467057"/>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HTML parsing involves </a:t>
            </a:r>
            <a:r>
              <a:rPr lang="en-US" sz="2400" dirty="0">
                <a:solidFill>
                  <a:srgbClr val="FF0000"/>
                </a:solidFill>
                <a:latin typeface="Calibri" panose="020F0502020204030204" pitchFamily="34" charset="0"/>
                <a:cs typeface="Calibri" panose="020F0502020204030204" pitchFamily="34" charset="0"/>
              </a:rPr>
              <a:t>tokenization</a:t>
            </a:r>
            <a:r>
              <a:rPr lang="en-US" sz="2400" dirty="0">
                <a:latin typeface="Calibri" panose="020F0502020204030204" pitchFamily="34" charset="0"/>
                <a:cs typeface="Calibri" panose="020F0502020204030204" pitchFamily="34" charset="0"/>
              </a:rPr>
              <a:t> and </a:t>
            </a:r>
            <a:r>
              <a:rPr lang="en-US" sz="2400" dirty="0">
                <a:solidFill>
                  <a:srgbClr val="FF0000"/>
                </a:solidFill>
                <a:latin typeface="Calibri" panose="020F0502020204030204" pitchFamily="34" charset="0"/>
                <a:cs typeface="Calibri" panose="020F0502020204030204" pitchFamily="34" charset="0"/>
              </a:rPr>
              <a:t>tree construction</a:t>
            </a:r>
            <a:r>
              <a:rPr lang="en-US" sz="2400" dirty="0">
                <a:latin typeface="Calibri" panose="020F0502020204030204" pitchFamily="34" charset="0"/>
                <a:cs typeface="Calibri" panose="020F0502020204030204" pitchFamily="34" charset="0"/>
              </a:rPr>
              <a:t>. HTML tokens include start and end tags, as well as attribute names and values. If the document is well-formed, parsing it is straightforward and faster. The parser parses tokenized input into the document, building up the document tree.</a:t>
            </a:r>
          </a:p>
        </p:txBody>
      </p:sp>
      <p:pic>
        <p:nvPicPr>
          <p:cNvPr id="7" name="Picture 2" descr="Web Scraping – Daedalus @ LDV">
            <a:extLst>
              <a:ext uri="{FF2B5EF4-FFF2-40B4-BE49-F238E27FC236}">
                <a16:creationId xmlns:a16="http://schemas.microsoft.com/office/drawing/2014/main" id="{34AB679B-0DA1-C445-993C-049EDF5A8C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3698" y="290513"/>
            <a:ext cx="3267075"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34220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41</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General web scraping procedure</a:t>
            </a:r>
          </a:p>
        </p:txBody>
      </p:sp>
      <p:sp>
        <p:nvSpPr>
          <p:cNvPr id="5" name="文本框 4">
            <a:extLst>
              <a:ext uri="{FF2B5EF4-FFF2-40B4-BE49-F238E27FC236}">
                <a16:creationId xmlns:a16="http://schemas.microsoft.com/office/drawing/2014/main" id="{5452D4CB-DB7E-211E-0ACB-F7D93BA6654D}"/>
              </a:ext>
            </a:extLst>
          </p:cNvPr>
          <p:cNvSpPr txBox="1"/>
          <p:nvPr/>
        </p:nvSpPr>
        <p:spPr>
          <a:xfrm>
            <a:off x="419362" y="1525309"/>
            <a:ext cx="5830967" cy="225106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Identifying data for scraping</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Scraping the data</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Importing the data</a:t>
            </a:r>
          </a:p>
          <a:p>
            <a:pPr marL="457200" indent="-457200">
              <a:lnSpc>
                <a:spcPct val="150000"/>
              </a:lnSpc>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57557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838199" y="365125"/>
            <a:ext cx="11269718"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Identifying data for scraping (1)</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42</a:t>
            </a:fld>
            <a:endParaRPr lang="zh-CN" altLang="en-US" dirty="0">
              <a:latin typeface="Calibri" panose="020F0502020204030204" pitchFamily="34" charset="0"/>
              <a:cs typeface="Calibri" panose="020F0502020204030204" pitchFamily="34" charset="0"/>
            </a:endParaRPr>
          </a:p>
        </p:txBody>
      </p:sp>
      <p:sp>
        <p:nvSpPr>
          <p:cNvPr id="25" name="文本框 24">
            <a:extLst>
              <a:ext uri="{FF2B5EF4-FFF2-40B4-BE49-F238E27FC236}">
                <a16:creationId xmlns:a16="http://schemas.microsoft.com/office/drawing/2014/main" id="{E6D04272-1769-D982-A745-5803AA6E9DAA}"/>
              </a:ext>
            </a:extLst>
          </p:cNvPr>
          <p:cNvSpPr txBox="1"/>
          <p:nvPr/>
        </p:nvSpPr>
        <p:spPr>
          <a:xfrm>
            <a:off x="385332" y="1544104"/>
            <a:ext cx="11647515" cy="1395126"/>
          </a:xfrm>
          <a:prstGeom prst="rect">
            <a:avLst/>
          </a:prstGeom>
          <a:noFill/>
        </p:spPr>
        <p:txBody>
          <a:bodyPr wrap="square" rtlCol="0">
            <a:spAutoFit/>
          </a:bodyPr>
          <a:lstStyle/>
          <a:p>
            <a:pPr>
              <a:lnSpc>
                <a:spcPct val="150000"/>
              </a:lnSpc>
              <a:spcAft>
                <a:spcPts val="600"/>
              </a:spcAft>
            </a:pPr>
            <a:r>
              <a:rPr lang="en-US" sz="2800" b="1" dirty="0">
                <a:latin typeface="Calibri" panose="020F0502020204030204" pitchFamily="34" charset="0"/>
                <a:cs typeface="Calibri" panose="020F0502020204030204" pitchFamily="34" charset="0"/>
              </a:rPr>
              <a:t>I</a:t>
            </a:r>
            <a:r>
              <a:rPr lang="en-US" altLang="zh-CN" sz="2800" b="1" dirty="0">
                <a:latin typeface="Calibri" panose="020F0502020204030204" pitchFamily="34" charset="0"/>
                <a:cs typeface="Calibri" panose="020F0502020204030204" pitchFamily="34" charset="0"/>
              </a:rPr>
              <a:t>mportance of Identifying data for analysis:</a:t>
            </a:r>
            <a:endParaRPr lang="en-US" sz="2800" b="1" dirty="0">
              <a:latin typeface="Calibri" panose="020F0502020204030204" pitchFamily="34" charset="0"/>
              <a:cs typeface="Calibri" panose="020F0502020204030204" pitchFamily="34" charset="0"/>
            </a:endParaRPr>
          </a:p>
          <a:p>
            <a:pPr marL="457200" indent="-457200">
              <a:lnSpc>
                <a:spcPct val="150000"/>
              </a:lnSpc>
              <a:spcAft>
                <a:spcPts val="600"/>
              </a:spcAft>
              <a:buFont typeface="Arial" panose="020B0604020202020204" pitchFamily="34" charset="0"/>
              <a:buChar char="•"/>
            </a:pPr>
            <a:r>
              <a:rPr lang="en-US" sz="2800" dirty="0">
                <a:latin typeface="Calibri" panose="020F0502020204030204" pitchFamily="34" charset="0"/>
                <a:cs typeface="Calibri" panose="020F0502020204030204" pitchFamily="34" charset="0"/>
              </a:rPr>
              <a:t>Identifying the right data is very important step of the data analysis process. </a:t>
            </a:r>
          </a:p>
        </p:txBody>
      </p:sp>
      <p:pic>
        <p:nvPicPr>
          <p:cNvPr id="1026" name="Picture 2" descr="What is Data Identification?">
            <a:extLst>
              <a:ext uri="{FF2B5EF4-FFF2-40B4-BE49-F238E27FC236}">
                <a16:creationId xmlns:a16="http://schemas.microsoft.com/office/drawing/2014/main" id="{4F08EAD5-1FDD-70BC-DEBC-1C65E6C0B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441" y="3597791"/>
            <a:ext cx="4392227" cy="2696026"/>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3EE62FED-F838-EC7E-67B3-AE1B2D65FEA4}"/>
              </a:ext>
            </a:extLst>
          </p:cNvPr>
          <p:cNvSpPr txBox="1"/>
          <p:nvPr/>
        </p:nvSpPr>
        <p:spPr>
          <a:xfrm>
            <a:off x="385332" y="3084187"/>
            <a:ext cx="7154657" cy="295465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Done right, it will ensure that your are able to look at a problem from multiple perspectives and your findings are credible and reliable.</a:t>
            </a:r>
          </a:p>
          <a:p>
            <a:endParaRPr lang="en-US" dirty="0"/>
          </a:p>
        </p:txBody>
      </p:sp>
    </p:spTree>
    <p:extLst>
      <p:ext uri="{BB962C8B-B14F-4D97-AF65-F5344CB8AC3E}">
        <p14:creationId xmlns:p14="http://schemas.microsoft.com/office/powerpoint/2010/main" val="27650505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838199" y="365125"/>
            <a:ext cx="11269718"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Identifying data for scraping (2)</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43</a:t>
            </a:fld>
            <a:endParaRPr lang="zh-CN" altLang="en-US" dirty="0">
              <a:latin typeface="Calibri" panose="020F050202020403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B1684F91-098C-33E9-99DE-C04E340546A7}"/>
              </a:ext>
            </a:extLst>
          </p:cNvPr>
          <p:cNvSpPr txBox="1"/>
          <p:nvPr/>
        </p:nvSpPr>
        <p:spPr>
          <a:xfrm>
            <a:off x="838199" y="1481490"/>
            <a:ext cx="4425416"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Process for identifying data</a:t>
            </a:r>
          </a:p>
        </p:txBody>
      </p:sp>
      <p:sp>
        <p:nvSpPr>
          <p:cNvPr id="4" name="文本框 3">
            <a:extLst>
              <a:ext uri="{FF2B5EF4-FFF2-40B4-BE49-F238E27FC236}">
                <a16:creationId xmlns:a16="http://schemas.microsoft.com/office/drawing/2014/main" id="{125722E2-5096-36EC-7DEB-165CCB669A95}"/>
              </a:ext>
            </a:extLst>
          </p:cNvPr>
          <p:cNvSpPr txBox="1"/>
          <p:nvPr/>
        </p:nvSpPr>
        <p:spPr>
          <a:xfrm>
            <a:off x="838199" y="2149726"/>
            <a:ext cx="7852666"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Step 1</a:t>
            </a:r>
            <a:r>
              <a:rPr lang="en-US" sz="2400" dirty="0">
                <a:latin typeface="Calibri" panose="020F0502020204030204" pitchFamily="34" charset="0"/>
                <a:cs typeface="Calibri" panose="020F0502020204030204" pitchFamily="34" charset="0"/>
              </a:rPr>
              <a:t>: Determine the information you want to collect</a:t>
            </a:r>
          </a:p>
        </p:txBody>
      </p:sp>
      <p:pic>
        <p:nvPicPr>
          <p:cNvPr id="9" name="图片 8">
            <a:extLst>
              <a:ext uri="{FF2B5EF4-FFF2-40B4-BE49-F238E27FC236}">
                <a16:creationId xmlns:a16="http://schemas.microsoft.com/office/drawing/2014/main" id="{11EEECD4-43CC-8649-BD48-C9BBA93FF7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179" y="2149726"/>
            <a:ext cx="8197621" cy="3782504"/>
          </a:xfrm>
          <a:prstGeom prst="rect">
            <a:avLst/>
          </a:prstGeom>
        </p:spPr>
      </p:pic>
      <p:cxnSp>
        <p:nvCxnSpPr>
          <p:cNvPr id="15" name="连接符: 肘形 14">
            <a:extLst>
              <a:ext uri="{FF2B5EF4-FFF2-40B4-BE49-F238E27FC236}">
                <a16:creationId xmlns:a16="http://schemas.microsoft.com/office/drawing/2014/main" id="{6826400A-E74E-C9EB-A61F-209B51FBED89}"/>
              </a:ext>
            </a:extLst>
          </p:cNvPr>
          <p:cNvCxnSpPr>
            <a:cxnSpLocks/>
          </p:cNvCxnSpPr>
          <p:nvPr/>
        </p:nvCxnSpPr>
        <p:spPr>
          <a:xfrm rot="16200000" flipH="1">
            <a:off x="727290" y="3200727"/>
            <a:ext cx="2539798" cy="1361130"/>
          </a:xfrm>
          <a:prstGeom prst="bentConnector3">
            <a:avLst>
              <a:gd name="adj1" fmla="val 100019"/>
            </a:avLst>
          </a:prstGeom>
          <a:ln w="38100">
            <a:tailEnd type="triangle"/>
          </a:ln>
        </p:spPr>
        <p:style>
          <a:lnRef idx="1">
            <a:schemeClr val="dk1"/>
          </a:lnRef>
          <a:fillRef idx="0">
            <a:schemeClr val="dk1"/>
          </a:fillRef>
          <a:effectRef idx="0">
            <a:schemeClr val="dk1"/>
          </a:effectRef>
          <a:fontRef idx="minor">
            <a:schemeClr val="tx1"/>
          </a:fontRef>
        </p:style>
      </p:cxnSp>
      <p:cxnSp>
        <p:nvCxnSpPr>
          <p:cNvPr id="20" name="连接符: 肘形 19">
            <a:extLst>
              <a:ext uri="{FF2B5EF4-FFF2-40B4-BE49-F238E27FC236}">
                <a16:creationId xmlns:a16="http://schemas.microsoft.com/office/drawing/2014/main" id="{45B41021-1C2F-56E0-AFDF-B39A77A67EAB}"/>
              </a:ext>
            </a:extLst>
          </p:cNvPr>
          <p:cNvCxnSpPr>
            <a:cxnSpLocks/>
          </p:cNvCxnSpPr>
          <p:nvPr/>
        </p:nvCxnSpPr>
        <p:spPr>
          <a:xfrm>
            <a:off x="1316624" y="5151191"/>
            <a:ext cx="1361131" cy="817607"/>
          </a:xfrm>
          <a:prstGeom prst="bentConnector3">
            <a:avLst>
              <a:gd name="adj1" fmla="val 116"/>
            </a:avLst>
          </a:prstGeom>
          <a:ln w="38100">
            <a:tailEnd type="triangle"/>
          </a:ln>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AD24D77F-77EB-6BC9-E538-84DA1B9BF541}"/>
              </a:ext>
            </a:extLst>
          </p:cNvPr>
          <p:cNvSpPr txBox="1"/>
          <p:nvPr/>
        </p:nvSpPr>
        <p:spPr>
          <a:xfrm>
            <a:off x="2729240" y="4951136"/>
            <a:ext cx="3867004"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The specific information you need</a:t>
            </a:r>
          </a:p>
        </p:txBody>
      </p:sp>
      <p:sp>
        <p:nvSpPr>
          <p:cNvPr id="24" name="文本框 23">
            <a:extLst>
              <a:ext uri="{FF2B5EF4-FFF2-40B4-BE49-F238E27FC236}">
                <a16:creationId xmlns:a16="http://schemas.microsoft.com/office/drawing/2014/main" id="{E43DF3D9-CFA4-8DD8-A525-3F692FFBE56E}"/>
              </a:ext>
            </a:extLst>
          </p:cNvPr>
          <p:cNvSpPr txBox="1"/>
          <p:nvPr/>
        </p:nvSpPr>
        <p:spPr>
          <a:xfrm>
            <a:off x="2729240" y="5725835"/>
            <a:ext cx="3867004" cy="400110"/>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The possible sources for this data</a:t>
            </a:r>
          </a:p>
        </p:txBody>
      </p:sp>
    </p:spTree>
    <p:extLst>
      <p:ext uri="{BB962C8B-B14F-4D97-AF65-F5344CB8AC3E}">
        <p14:creationId xmlns:p14="http://schemas.microsoft.com/office/powerpoint/2010/main" val="21891296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838199" y="365125"/>
            <a:ext cx="11269718"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Identifying data for scraping (3)</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44</a:t>
            </a:fld>
            <a:endParaRPr lang="zh-CN" altLang="en-US" dirty="0">
              <a:latin typeface="Calibri" panose="020F050202020403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B1684F91-098C-33E9-99DE-C04E340546A7}"/>
              </a:ext>
            </a:extLst>
          </p:cNvPr>
          <p:cNvSpPr txBox="1"/>
          <p:nvPr/>
        </p:nvSpPr>
        <p:spPr>
          <a:xfrm>
            <a:off x="838199" y="1481490"/>
            <a:ext cx="4425416"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Process for identifying data</a:t>
            </a:r>
          </a:p>
        </p:txBody>
      </p:sp>
      <p:sp>
        <p:nvSpPr>
          <p:cNvPr id="4" name="文本框 3">
            <a:extLst>
              <a:ext uri="{FF2B5EF4-FFF2-40B4-BE49-F238E27FC236}">
                <a16:creationId xmlns:a16="http://schemas.microsoft.com/office/drawing/2014/main" id="{125722E2-5096-36EC-7DEB-165CCB669A95}"/>
              </a:ext>
            </a:extLst>
          </p:cNvPr>
          <p:cNvSpPr txBox="1"/>
          <p:nvPr/>
        </p:nvSpPr>
        <p:spPr>
          <a:xfrm>
            <a:off x="838199" y="2149726"/>
            <a:ext cx="7852666"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Step 2</a:t>
            </a:r>
            <a:r>
              <a:rPr lang="en-US" sz="2400" dirty="0">
                <a:latin typeface="Calibri" panose="020F0502020204030204" pitchFamily="34" charset="0"/>
                <a:cs typeface="Calibri" panose="020F0502020204030204" pitchFamily="34" charset="0"/>
              </a:rPr>
              <a:t>: D</a:t>
            </a:r>
            <a:r>
              <a:rPr lang="en-US" altLang="zh-CN" sz="2400" dirty="0">
                <a:latin typeface="Calibri" panose="020F0502020204030204" pitchFamily="34" charset="0"/>
                <a:cs typeface="Calibri" panose="020F0502020204030204" pitchFamily="34" charset="0"/>
              </a:rPr>
              <a:t>efine a plan for collecting data</a:t>
            </a:r>
            <a:endParaRPr lang="en-US" sz="2400" dirty="0">
              <a:latin typeface="Calibri" panose="020F0502020204030204" pitchFamily="34" charset="0"/>
              <a:cs typeface="Calibri" panose="020F0502020204030204" pitchFamily="34" charset="0"/>
            </a:endParaRPr>
          </a:p>
        </p:txBody>
      </p:sp>
      <p:pic>
        <p:nvPicPr>
          <p:cNvPr id="7" name="图片 6">
            <a:extLst>
              <a:ext uri="{FF2B5EF4-FFF2-40B4-BE49-F238E27FC236}">
                <a16:creationId xmlns:a16="http://schemas.microsoft.com/office/drawing/2014/main" id="{4C235746-B4C9-5337-C998-7213ED86E003}"/>
              </a:ext>
            </a:extLst>
          </p:cNvPr>
          <p:cNvPicPr>
            <a:picLocks noChangeAspect="1"/>
          </p:cNvPicPr>
          <p:nvPr/>
        </p:nvPicPr>
        <p:blipFill rotWithShape="1">
          <a:blip r:embed="rId3">
            <a:grayscl/>
          </a:blip>
          <a:srcRect t="38332" r="4386" b="22311"/>
          <a:stretch/>
        </p:blipFill>
        <p:spPr>
          <a:xfrm>
            <a:off x="840526" y="2791776"/>
            <a:ext cx="10053631" cy="2170827"/>
          </a:xfrm>
          <a:prstGeom prst="rect">
            <a:avLst/>
          </a:prstGeom>
        </p:spPr>
      </p:pic>
      <p:sp>
        <p:nvSpPr>
          <p:cNvPr id="6" name="文本框 5">
            <a:extLst>
              <a:ext uri="{FF2B5EF4-FFF2-40B4-BE49-F238E27FC236}">
                <a16:creationId xmlns:a16="http://schemas.microsoft.com/office/drawing/2014/main" id="{55DCE63B-AAB7-4257-EA9F-F85B83A8F241}"/>
              </a:ext>
            </a:extLst>
          </p:cNvPr>
          <p:cNvSpPr txBox="1"/>
          <p:nvPr/>
        </p:nvSpPr>
        <p:spPr>
          <a:xfrm>
            <a:off x="1389050" y="5142988"/>
            <a:ext cx="2470974" cy="707886"/>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Establish a timeframe for collecting data</a:t>
            </a:r>
          </a:p>
        </p:txBody>
      </p:sp>
      <p:sp>
        <p:nvSpPr>
          <p:cNvPr id="10" name="文本框 9">
            <a:extLst>
              <a:ext uri="{FF2B5EF4-FFF2-40B4-BE49-F238E27FC236}">
                <a16:creationId xmlns:a16="http://schemas.microsoft.com/office/drawing/2014/main" id="{4A7CED8B-0D34-AA32-A0B6-0C92DFFC012A}"/>
              </a:ext>
            </a:extLst>
          </p:cNvPr>
          <p:cNvSpPr txBox="1"/>
          <p:nvPr/>
        </p:nvSpPr>
        <p:spPr>
          <a:xfrm>
            <a:off x="4764532" y="5142988"/>
            <a:ext cx="2470974" cy="1015663"/>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How much data is sufficient for a credible analysis</a:t>
            </a:r>
          </a:p>
        </p:txBody>
      </p:sp>
      <p:sp>
        <p:nvSpPr>
          <p:cNvPr id="11" name="文本框 10">
            <a:extLst>
              <a:ext uri="{FF2B5EF4-FFF2-40B4-BE49-F238E27FC236}">
                <a16:creationId xmlns:a16="http://schemas.microsoft.com/office/drawing/2014/main" id="{A44DBF9C-8B87-CA64-7F76-DF7D80C613BC}"/>
              </a:ext>
            </a:extLst>
          </p:cNvPr>
          <p:cNvSpPr txBox="1"/>
          <p:nvPr/>
        </p:nvSpPr>
        <p:spPr>
          <a:xfrm>
            <a:off x="8140014" y="5142988"/>
            <a:ext cx="2470974" cy="1015663"/>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Define dependencies, risks, and mitigation plan</a:t>
            </a:r>
          </a:p>
        </p:txBody>
      </p:sp>
    </p:spTree>
    <p:extLst>
      <p:ext uri="{BB962C8B-B14F-4D97-AF65-F5344CB8AC3E}">
        <p14:creationId xmlns:p14="http://schemas.microsoft.com/office/powerpoint/2010/main" val="6204397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838199" y="365125"/>
            <a:ext cx="11269718"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Identifying data for scraping (4)</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45</a:t>
            </a:fld>
            <a:endParaRPr lang="zh-CN" altLang="en-US" dirty="0">
              <a:latin typeface="Calibri" panose="020F0502020204030204" pitchFamily="34" charset="0"/>
              <a:cs typeface="Calibri" panose="020F0502020204030204" pitchFamily="34" charset="0"/>
            </a:endParaRPr>
          </a:p>
        </p:txBody>
      </p:sp>
      <p:sp>
        <p:nvSpPr>
          <p:cNvPr id="3" name="文本框 2">
            <a:extLst>
              <a:ext uri="{FF2B5EF4-FFF2-40B4-BE49-F238E27FC236}">
                <a16:creationId xmlns:a16="http://schemas.microsoft.com/office/drawing/2014/main" id="{B1684F91-098C-33E9-99DE-C04E340546A7}"/>
              </a:ext>
            </a:extLst>
          </p:cNvPr>
          <p:cNvSpPr txBox="1"/>
          <p:nvPr/>
        </p:nvSpPr>
        <p:spPr>
          <a:xfrm>
            <a:off x="838199" y="1481490"/>
            <a:ext cx="4425416"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Process for identifying data</a:t>
            </a:r>
          </a:p>
        </p:txBody>
      </p:sp>
      <p:sp>
        <p:nvSpPr>
          <p:cNvPr id="4" name="文本框 3">
            <a:extLst>
              <a:ext uri="{FF2B5EF4-FFF2-40B4-BE49-F238E27FC236}">
                <a16:creationId xmlns:a16="http://schemas.microsoft.com/office/drawing/2014/main" id="{125722E2-5096-36EC-7DEB-165CCB669A95}"/>
              </a:ext>
            </a:extLst>
          </p:cNvPr>
          <p:cNvSpPr txBox="1"/>
          <p:nvPr/>
        </p:nvSpPr>
        <p:spPr>
          <a:xfrm>
            <a:off x="838199" y="2149726"/>
            <a:ext cx="10288164"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Step 3</a:t>
            </a:r>
            <a:r>
              <a:rPr lang="en-US" sz="2400" dirty="0">
                <a:latin typeface="Calibri" panose="020F0502020204030204" pitchFamily="34" charset="0"/>
                <a:cs typeface="Calibri" panose="020F0502020204030204" pitchFamily="34" charset="0"/>
              </a:rPr>
              <a:t>: Determine your data collection methods. The methods depend on: </a:t>
            </a:r>
          </a:p>
        </p:txBody>
      </p:sp>
      <p:sp>
        <p:nvSpPr>
          <p:cNvPr id="6" name="文本框 5">
            <a:extLst>
              <a:ext uri="{FF2B5EF4-FFF2-40B4-BE49-F238E27FC236}">
                <a16:creationId xmlns:a16="http://schemas.microsoft.com/office/drawing/2014/main" id="{55DCE63B-AAB7-4257-EA9F-F85B83A8F241}"/>
              </a:ext>
            </a:extLst>
          </p:cNvPr>
          <p:cNvSpPr txBox="1"/>
          <p:nvPr/>
        </p:nvSpPr>
        <p:spPr>
          <a:xfrm>
            <a:off x="739896" y="5142988"/>
            <a:ext cx="2470974" cy="400110"/>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Sources of Data</a:t>
            </a:r>
          </a:p>
        </p:txBody>
      </p:sp>
      <p:sp>
        <p:nvSpPr>
          <p:cNvPr id="10" name="文本框 9">
            <a:extLst>
              <a:ext uri="{FF2B5EF4-FFF2-40B4-BE49-F238E27FC236}">
                <a16:creationId xmlns:a16="http://schemas.microsoft.com/office/drawing/2014/main" id="{4A7CED8B-0D34-AA32-A0B6-0C92DFFC012A}"/>
              </a:ext>
            </a:extLst>
          </p:cNvPr>
          <p:cNvSpPr txBox="1"/>
          <p:nvPr/>
        </p:nvSpPr>
        <p:spPr>
          <a:xfrm>
            <a:off x="3118672" y="5169524"/>
            <a:ext cx="2470974" cy="400110"/>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Type of Data</a:t>
            </a:r>
          </a:p>
        </p:txBody>
      </p:sp>
      <p:sp>
        <p:nvSpPr>
          <p:cNvPr id="11" name="文本框 10">
            <a:extLst>
              <a:ext uri="{FF2B5EF4-FFF2-40B4-BE49-F238E27FC236}">
                <a16:creationId xmlns:a16="http://schemas.microsoft.com/office/drawing/2014/main" id="{A44DBF9C-8B87-CA64-7F76-DF7D80C613BC}"/>
              </a:ext>
            </a:extLst>
          </p:cNvPr>
          <p:cNvSpPr txBox="1"/>
          <p:nvPr/>
        </p:nvSpPr>
        <p:spPr>
          <a:xfrm>
            <a:off x="5664972" y="5142988"/>
            <a:ext cx="2470974" cy="1015663"/>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Timeframe over which you need the data</a:t>
            </a:r>
          </a:p>
        </p:txBody>
      </p:sp>
      <p:sp>
        <p:nvSpPr>
          <p:cNvPr id="12" name="文本框 11">
            <a:extLst>
              <a:ext uri="{FF2B5EF4-FFF2-40B4-BE49-F238E27FC236}">
                <a16:creationId xmlns:a16="http://schemas.microsoft.com/office/drawing/2014/main" id="{F0A04416-0146-29EE-5A3D-E623CF354DF5}"/>
              </a:ext>
            </a:extLst>
          </p:cNvPr>
          <p:cNvSpPr txBox="1"/>
          <p:nvPr/>
        </p:nvSpPr>
        <p:spPr>
          <a:xfrm>
            <a:off x="8286598" y="5169524"/>
            <a:ext cx="2470974" cy="400110"/>
          </a:xfrm>
          <a:prstGeom prst="rect">
            <a:avLst/>
          </a:prstGeom>
          <a:noFill/>
        </p:spPr>
        <p:txBody>
          <a:bodyPr wrap="square" rtlCol="0">
            <a:spAutoFit/>
          </a:bodyPr>
          <a:lstStyle/>
          <a:p>
            <a:pPr algn="ctr"/>
            <a:r>
              <a:rPr lang="en-US" sz="2000" dirty="0">
                <a:latin typeface="Calibri" panose="020F0502020204030204" pitchFamily="34" charset="0"/>
                <a:cs typeface="Calibri" panose="020F0502020204030204" pitchFamily="34" charset="0"/>
              </a:rPr>
              <a:t>Volume of data</a:t>
            </a:r>
          </a:p>
        </p:txBody>
      </p:sp>
      <p:pic>
        <p:nvPicPr>
          <p:cNvPr id="9" name="图片 8">
            <a:extLst>
              <a:ext uri="{FF2B5EF4-FFF2-40B4-BE49-F238E27FC236}">
                <a16:creationId xmlns:a16="http://schemas.microsoft.com/office/drawing/2014/main" id="{26235EBB-986D-6CF5-2FA9-A7F73F11D2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600" y="3039916"/>
            <a:ext cx="1841599" cy="1841599"/>
          </a:xfrm>
          <a:prstGeom prst="rect">
            <a:avLst/>
          </a:prstGeom>
        </p:spPr>
      </p:pic>
      <p:pic>
        <p:nvPicPr>
          <p:cNvPr id="14" name="图片 13">
            <a:extLst>
              <a:ext uri="{FF2B5EF4-FFF2-40B4-BE49-F238E27FC236}">
                <a16:creationId xmlns:a16="http://schemas.microsoft.com/office/drawing/2014/main" id="{408A649D-60C6-A8B7-2B17-52BD014D8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118082"/>
            <a:ext cx="1763433" cy="1763433"/>
          </a:xfrm>
          <a:prstGeom prst="rect">
            <a:avLst/>
          </a:prstGeom>
        </p:spPr>
      </p:pic>
      <p:pic>
        <p:nvPicPr>
          <p:cNvPr id="16" name="图片 15">
            <a:extLst>
              <a:ext uri="{FF2B5EF4-FFF2-40B4-BE49-F238E27FC236}">
                <a16:creationId xmlns:a16="http://schemas.microsoft.com/office/drawing/2014/main" id="{6C107E29-10D0-93E4-39B7-685D15EC66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33428" y="3118082"/>
            <a:ext cx="1841599" cy="1841599"/>
          </a:xfrm>
          <a:prstGeom prst="rect">
            <a:avLst/>
          </a:prstGeom>
        </p:spPr>
      </p:pic>
      <p:pic>
        <p:nvPicPr>
          <p:cNvPr id="18" name="图片 17">
            <a:extLst>
              <a:ext uri="{FF2B5EF4-FFF2-40B4-BE49-F238E27FC236}">
                <a16:creationId xmlns:a16="http://schemas.microsoft.com/office/drawing/2014/main" id="{C378EBE4-B530-30B5-9149-E5BC316390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2883" y="3086382"/>
            <a:ext cx="1905000" cy="1905000"/>
          </a:xfrm>
          <a:prstGeom prst="rect">
            <a:avLst/>
          </a:prstGeom>
        </p:spPr>
      </p:pic>
    </p:spTree>
    <p:extLst>
      <p:ext uri="{BB962C8B-B14F-4D97-AF65-F5344CB8AC3E}">
        <p14:creationId xmlns:p14="http://schemas.microsoft.com/office/powerpoint/2010/main" val="35095966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838199" y="365125"/>
            <a:ext cx="11269718"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W</a:t>
            </a:r>
            <a:r>
              <a:rPr lang="en-US" altLang="zh-CN" b="1" dirty="0">
                <a:latin typeface="Calibri" panose="020F0502020204030204" pitchFamily="34" charset="0"/>
                <a:cs typeface="Calibri" panose="020F0502020204030204" pitchFamily="34" charset="0"/>
              </a:rPr>
              <a:t>eb scraping</a:t>
            </a:r>
            <a:endParaRPr lang="en-US" b="1"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46</a:t>
            </a:fld>
            <a:endParaRPr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125722E2-5096-36EC-7DEB-165CCB669A95}"/>
              </a:ext>
            </a:extLst>
          </p:cNvPr>
          <p:cNvSpPr txBox="1"/>
          <p:nvPr/>
        </p:nvSpPr>
        <p:spPr>
          <a:xfrm>
            <a:off x="799808" y="1306482"/>
            <a:ext cx="10979199" cy="1318181"/>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Web Scraping: </a:t>
            </a:r>
            <a:r>
              <a:rPr lang="en-US" sz="2800" dirty="0">
                <a:latin typeface="Calibri" panose="020F0502020204030204" pitchFamily="34" charset="0"/>
                <a:cs typeface="Calibri" panose="020F0502020204030204" pitchFamily="34" charset="0"/>
              </a:rPr>
              <a:t>Extracting a large amount of specific data from online sources</a:t>
            </a:r>
            <a:endParaRPr lang="en-US" sz="2800" b="1" dirty="0">
              <a:latin typeface="Calibri" panose="020F0502020204030204" pitchFamily="34" charset="0"/>
              <a:cs typeface="Calibri" panose="020F0502020204030204" pitchFamily="34" charset="0"/>
            </a:endParaRPr>
          </a:p>
        </p:txBody>
      </p:sp>
      <p:sp>
        <p:nvSpPr>
          <p:cNvPr id="7" name="AutoShape 4" descr="What is social media marketing?">
            <a:extLst>
              <a:ext uri="{FF2B5EF4-FFF2-40B4-BE49-F238E27FC236}">
                <a16:creationId xmlns:a16="http://schemas.microsoft.com/office/drawing/2014/main" id="{E4D5CC2B-AE5E-1F3D-D45C-855BF24994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RStudio Data analysis Logo Datacamp, Inc., editorial board transparent  background PNG clipart | HiClipart">
            <a:extLst>
              <a:ext uri="{FF2B5EF4-FFF2-40B4-BE49-F238E27FC236}">
                <a16:creationId xmlns:a16="http://schemas.microsoft.com/office/drawing/2014/main" id="{109E3908-076F-8E9C-920E-B796D38FE28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图片 12">
            <a:extLst>
              <a:ext uri="{FF2B5EF4-FFF2-40B4-BE49-F238E27FC236}">
                <a16:creationId xmlns:a16="http://schemas.microsoft.com/office/drawing/2014/main" id="{60D116C3-1864-3ED7-8EB7-BACC7B7C4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9925" y="3429000"/>
            <a:ext cx="5400675" cy="1543050"/>
          </a:xfrm>
          <a:prstGeom prst="rect">
            <a:avLst/>
          </a:prstGeom>
        </p:spPr>
      </p:pic>
    </p:spTree>
    <p:extLst>
      <p:ext uri="{BB962C8B-B14F-4D97-AF65-F5344CB8AC3E}">
        <p14:creationId xmlns:p14="http://schemas.microsoft.com/office/powerpoint/2010/main" val="9856965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838199" y="365125"/>
            <a:ext cx="11269718"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Importing data into data repositories</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47</a:t>
            </a:fld>
            <a:endParaRPr lang="zh-CN" altLang="en-US" dirty="0">
              <a:latin typeface="Calibri" panose="020F0502020204030204" pitchFamily="34" charset="0"/>
              <a:cs typeface="Calibri" panose="020F0502020204030204" pitchFamily="34" charset="0"/>
            </a:endParaRPr>
          </a:p>
        </p:txBody>
      </p:sp>
      <p:sp>
        <p:nvSpPr>
          <p:cNvPr id="7" name="AutoShape 4" descr="What is social media marketing?">
            <a:extLst>
              <a:ext uri="{FF2B5EF4-FFF2-40B4-BE49-F238E27FC236}">
                <a16:creationId xmlns:a16="http://schemas.microsoft.com/office/drawing/2014/main" id="{E4D5CC2B-AE5E-1F3D-D45C-855BF24994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文本框 2">
            <a:extLst>
              <a:ext uri="{FF2B5EF4-FFF2-40B4-BE49-F238E27FC236}">
                <a16:creationId xmlns:a16="http://schemas.microsoft.com/office/drawing/2014/main" id="{DC588BEB-7D84-916E-3298-41E51ADDD7EE}"/>
              </a:ext>
            </a:extLst>
          </p:cNvPr>
          <p:cNvSpPr txBox="1"/>
          <p:nvPr/>
        </p:nvSpPr>
        <p:spPr>
          <a:xfrm>
            <a:off x="838199" y="1382056"/>
            <a:ext cx="10930919" cy="261084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Gathering</a:t>
            </a:r>
            <a:r>
              <a:rPr lang="en-US" sz="2800" dirty="0">
                <a:latin typeface="Calibri" panose="020F0502020204030204" pitchFamily="34" charset="0"/>
                <a:cs typeface="Calibri" panose="020F0502020204030204" pitchFamily="34" charset="0"/>
              </a:rPr>
              <a:t> data from data sources such as databases, the web, sensor data, data exchanges, and several other sources leveraged for specific data needs.</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Importing</a:t>
            </a:r>
            <a:r>
              <a:rPr lang="en-US" sz="2800" dirty="0">
                <a:latin typeface="Calibri" panose="020F0502020204030204" pitchFamily="34" charset="0"/>
                <a:cs typeface="Calibri" panose="020F0502020204030204" pitchFamily="34" charset="0"/>
              </a:rPr>
              <a:t> data into different types of data repositories.</a:t>
            </a:r>
          </a:p>
        </p:txBody>
      </p:sp>
      <p:pic>
        <p:nvPicPr>
          <p:cNvPr id="11268" name="Picture 4" descr="The Data Import/Export Specialist (csv, xlsx, xml, ...) » FlowHeater">
            <a:extLst>
              <a:ext uri="{FF2B5EF4-FFF2-40B4-BE49-F238E27FC236}">
                <a16:creationId xmlns:a16="http://schemas.microsoft.com/office/drawing/2014/main" id="{A385565C-C167-D6E1-C724-FB04E82E5C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1619" y="4648782"/>
            <a:ext cx="4978167" cy="1651092"/>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10 Super-Effective Data Collection Methods to Know About">
            <a:extLst>
              <a:ext uri="{FF2B5EF4-FFF2-40B4-BE49-F238E27FC236}">
                <a16:creationId xmlns:a16="http://schemas.microsoft.com/office/drawing/2014/main" id="{6E2F575A-3033-279E-80D3-4C42CDD9B36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747" b="8174"/>
          <a:stretch/>
        </p:blipFill>
        <p:spPr bwMode="auto">
          <a:xfrm>
            <a:off x="1095457" y="4106543"/>
            <a:ext cx="5479848" cy="2560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1414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838199" y="365125"/>
            <a:ext cx="11269718" cy="1325563"/>
          </a:xfrm>
        </p:spPr>
        <p:txBody>
          <a:bodyPr vert="horz" lIns="91440" tIns="45720" rIns="91440" bIns="45720" rtlCol="0" anchor="ctr">
            <a:normAutofit/>
          </a:bodyPr>
          <a:lstStyle/>
          <a:p>
            <a:r>
              <a:rPr lang="en-US" altLang="zh-CN" sz="4400" b="1" dirty="0">
                <a:latin typeface="Calibri" panose="020F0502020204030204" pitchFamily="34" charset="0"/>
                <a:cs typeface="Calibri" panose="020F0502020204030204" pitchFamily="34" charset="0"/>
              </a:rPr>
              <a:t>Importing structured data</a:t>
            </a:r>
            <a:endParaRPr lang="en-US" b="1"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48</a:t>
            </a:fld>
            <a:endParaRPr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125722E2-5096-36EC-7DEB-165CCB669A95}"/>
              </a:ext>
            </a:extLst>
          </p:cNvPr>
          <p:cNvSpPr txBox="1"/>
          <p:nvPr/>
        </p:nvSpPr>
        <p:spPr>
          <a:xfrm>
            <a:off x="838199" y="1542432"/>
            <a:ext cx="10979199" cy="1318181"/>
          </a:xfrm>
          <a:prstGeom prst="rect">
            <a:avLst/>
          </a:prstGeom>
          <a:noFill/>
        </p:spPr>
        <p:txBody>
          <a:bodyPr wrap="square" rtlCol="0">
            <a:spAutoFit/>
          </a:bodyPr>
          <a:lstStyle/>
          <a:p>
            <a:pPr>
              <a:lnSpc>
                <a:spcPct val="150000"/>
              </a:lnSpc>
            </a:pPr>
            <a:r>
              <a:rPr lang="en-US" sz="2800" b="1" dirty="0">
                <a:latin typeface="Calibri" panose="020F0502020204030204" pitchFamily="34" charset="0"/>
                <a:cs typeface="Calibri" panose="020F0502020204030204" pitchFamily="34" charset="0"/>
              </a:rPr>
              <a:t>Importing data: </a:t>
            </a:r>
            <a:r>
              <a:rPr lang="en-US" sz="2800" dirty="0">
                <a:latin typeface="Calibri" panose="020F0502020204030204" pitchFamily="34" charset="0"/>
                <a:cs typeface="Calibri" panose="020F0502020204030204" pitchFamily="34" charset="0"/>
              </a:rPr>
              <a:t>data Identified and gathered -&gt; data </a:t>
            </a:r>
            <a:r>
              <a:rPr lang="en-US" sz="2800" b="1" dirty="0">
                <a:latin typeface="Calibri" panose="020F0502020204030204" pitchFamily="34" charset="0"/>
                <a:cs typeface="Calibri" panose="020F0502020204030204" pitchFamily="34" charset="0"/>
              </a:rPr>
              <a:t>repository</a:t>
            </a:r>
          </a:p>
          <a:p>
            <a:pPr>
              <a:lnSpc>
                <a:spcPct val="150000"/>
              </a:lnSpc>
            </a:pPr>
            <a:r>
              <a:rPr lang="en-US" sz="2800" dirty="0">
                <a:latin typeface="Calibri" panose="020F0502020204030204" pitchFamily="34" charset="0"/>
                <a:cs typeface="Calibri" panose="020F0502020204030204" pitchFamily="34" charset="0"/>
              </a:rPr>
              <a:t>Specific data </a:t>
            </a:r>
            <a:r>
              <a:rPr lang="en-US" sz="2800" b="1" dirty="0">
                <a:latin typeface="Calibri" panose="020F0502020204030204" pitchFamily="34" charset="0"/>
                <a:cs typeface="Calibri" panose="020F0502020204030204" pitchFamily="34" charset="0"/>
              </a:rPr>
              <a:t>repositories</a:t>
            </a:r>
            <a:r>
              <a:rPr lang="en-US" sz="2800" dirty="0">
                <a:latin typeface="Calibri" panose="020F0502020204030204" pitchFamily="34" charset="0"/>
                <a:cs typeface="Calibri" panose="020F0502020204030204" pitchFamily="34" charset="0"/>
              </a:rPr>
              <a:t> are optimized for certain types of data.</a:t>
            </a:r>
          </a:p>
        </p:txBody>
      </p:sp>
      <p:sp>
        <p:nvSpPr>
          <p:cNvPr id="7" name="AutoShape 4" descr="What is social media marketing?">
            <a:extLst>
              <a:ext uri="{FF2B5EF4-FFF2-40B4-BE49-F238E27FC236}">
                <a16:creationId xmlns:a16="http://schemas.microsoft.com/office/drawing/2014/main" id="{E4D5CC2B-AE5E-1F3D-D45C-855BF24994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5" name="组合 14">
            <a:extLst>
              <a:ext uri="{FF2B5EF4-FFF2-40B4-BE49-F238E27FC236}">
                <a16:creationId xmlns:a16="http://schemas.microsoft.com/office/drawing/2014/main" id="{DFCDA64C-92ED-96BD-952D-83FFCB3AE73A}"/>
              </a:ext>
            </a:extLst>
          </p:cNvPr>
          <p:cNvGrpSpPr/>
          <p:nvPr/>
        </p:nvGrpSpPr>
        <p:grpSpPr>
          <a:xfrm>
            <a:off x="545745" y="3311023"/>
            <a:ext cx="2010026" cy="2103897"/>
            <a:chOff x="838200" y="1973843"/>
            <a:chExt cx="1908154" cy="1888710"/>
          </a:xfrm>
        </p:grpSpPr>
        <p:sp>
          <p:nvSpPr>
            <p:cNvPr id="16" name="矩形 15">
              <a:extLst>
                <a:ext uri="{FF2B5EF4-FFF2-40B4-BE49-F238E27FC236}">
                  <a16:creationId xmlns:a16="http://schemas.microsoft.com/office/drawing/2014/main" id="{6AEA7FA6-1819-54C9-8690-E3014304487E}"/>
                </a:ext>
              </a:extLst>
            </p:cNvPr>
            <p:cNvSpPr/>
            <p:nvPr/>
          </p:nvSpPr>
          <p:spPr>
            <a:xfrm>
              <a:off x="838200" y="197384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矩形 16">
              <a:extLst>
                <a:ext uri="{FF2B5EF4-FFF2-40B4-BE49-F238E27FC236}">
                  <a16:creationId xmlns:a16="http://schemas.microsoft.com/office/drawing/2014/main" id="{1E8FDA9E-911E-C8C2-2E1A-80EA610B0D73}"/>
                </a:ext>
              </a:extLst>
            </p:cNvPr>
            <p:cNvSpPr/>
            <p:nvPr/>
          </p:nvSpPr>
          <p:spPr>
            <a:xfrm>
              <a:off x="838200" y="248149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17">
              <a:extLst>
                <a:ext uri="{FF2B5EF4-FFF2-40B4-BE49-F238E27FC236}">
                  <a16:creationId xmlns:a16="http://schemas.microsoft.com/office/drawing/2014/main" id="{2EDFC346-2822-EE3F-3CC7-452896CBB5E4}"/>
                </a:ext>
              </a:extLst>
            </p:cNvPr>
            <p:cNvSpPr/>
            <p:nvPr/>
          </p:nvSpPr>
          <p:spPr>
            <a:xfrm>
              <a:off x="838200" y="298914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A51870E6-DF85-FDFD-390F-48A707723FD2}"/>
                </a:ext>
              </a:extLst>
            </p:cNvPr>
            <p:cNvSpPr/>
            <p:nvPr/>
          </p:nvSpPr>
          <p:spPr>
            <a:xfrm>
              <a:off x="838200" y="349679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AAD6A3FB-3C73-9411-9DA7-E4877515E299}"/>
                </a:ext>
              </a:extLst>
            </p:cNvPr>
            <p:cNvSpPr/>
            <p:nvPr/>
          </p:nvSpPr>
          <p:spPr>
            <a:xfrm>
              <a:off x="1350054" y="197384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09326779-16FC-637C-6221-5D2E04DF70E7}"/>
                </a:ext>
              </a:extLst>
            </p:cNvPr>
            <p:cNvSpPr/>
            <p:nvPr/>
          </p:nvSpPr>
          <p:spPr>
            <a:xfrm>
              <a:off x="1350054" y="248149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矩形 21">
              <a:extLst>
                <a:ext uri="{FF2B5EF4-FFF2-40B4-BE49-F238E27FC236}">
                  <a16:creationId xmlns:a16="http://schemas.microsoft.com/office/drawing/2014/main" id="{04045C02-E130-FB9A-EB30-97AD7A7A1E59}"/>
                </a:ext>
              </a:extLst>
            </p:cNvPr>
            <p:cNvSpPr/>
            <p:nvPr/>
          </p:nvSpPr>
          <p:spPr>
            <a:xfrm>
              <a:off x="1350054" y="298914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80F941FE-A239-25AE-502A-892025F0D398}"/>
                </a:ext>
              </a:extLst>
            </p:cNvPr>
            <p:cNvSpPr/>
            <p:nvPr/>
          </p:nvSpPr>
          <p:spPr>
            <a:xfrm>
              <a:off x="1350054" y="349679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ACD35C62-AEFD-3ECC-4478-F81BF22B04FD}"/>
                </a:ext>
              </a:extLst>
            </p:cNvPr>
            <p:cNvSpPr/>
            <p:nvPr/>
          </p:nvSpPr>
          <p:spPr>
            <a:xfrm>
              <a:off x="1861908" y="197384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24">
              <a:extLst>
                <a:ext uri="{FF2B5EF4-FFF2-40B4-BE49-F238E27FC236}">
                  <a16:creationId xmlns:a16="http://schemas.microsoft.com/office/drawing/2014/main" id="{E89422E3-E963-13BA-512E-1C0311C7AD07}"/>
                </a:ext>
              </a:extLst>
            </p:cNvPr>
            <p:cNvSpPr/>
            <p:nvPr/>
          </p:nvSpPr>
          <p:spPr>
            <a:xfrm>
              <a:off x="1861908" y="248149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7A375A20-6D35-116C-2052-92D6CCF12313}"/>
                </a:ext>
              </a:extLst>
            </p:cNvPr>
            <p:cNvSpPr/>
            <p:nvPr/>
          </p:nvSpPr>
          <p:spPr>
            <a:xfrm>
              <a:off x="1861908" y="298914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26">
              <a:extLst>
                <a:ext uri="{FF2B5EF4-FFF2-40B4-BE49-F238E27FC236}">
                  <a16:creationId xmlns:a16="http://schemas.microsoft.com/office/drawing/2014/main" id="{D67EE512-72A6-2230-6B7E-B8935C500C42}"/>
                </a:ext>
              </a:extLst>
            </p:cNvPr>
            <p:cNvSpPr/>
            <p:nvPr/>
          </p:nvSpPr>
          <p:spPr>
            <a:xfrm>
              <a:off x="1861908" y="349679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27">
              <a:extLst>
                <a:ext uri="{FF2B5EF4-FFF2-40B4-BE49-F238E27FC236}">
                  <a16:creationId xmlns:a16="http://schemas.microsoft.com/office/drawing/2014/main" id="{04096DA4-747A-BCF8-6FA8-DDA3F0060821}"/>
                </a:ext>
              </a:extLst>
            </p:cNvPr>
            <p:cNvSpPr/>
            <p:nvPr/>
          </p:nvSpPr>
          <p:spPr>
            <a:xfrm>
              <a:off x="2373762" y="197384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矩形 28">
              <a:extLst>
                <a:ext uri="{FF2B5EF4-FFF2-40B4-BE49-F238E27FC236}">
                  <a16:creationId xmlns:a16="http://schemas.microsoft.com/office/drawing/2014/main" id="{15571895-5C4D-4006-5397-E6C217FD3D10}"/>
                </a:ext>
              </a:extLst>
            </p:cNvPr>
            <p:cNvSpPr/>
            <p:nvPr/>
          </p:nvSpPr>
          <p:spPr>
            <a:xfrm>
              <a:off x="2373762" y="248149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矩形 29">
              <a:extLst>
                <a:ext uri="{FF2B5EF4-FFF2-40B4-BE49-F238E27FC236}">
                  <a16:creationId xmlns:a16="http://schemas.microsoft.com/office/drawing/2014/main" id="{BBCC6947-A0B9-45F4-4C4B-AA6DA4277BD3}"/>
                </a:ext>
              </a:extLst>
            </p:cNvPr>
            <p:cNvSpPr/>
            <p:nvPr/>
          </p:nvSpPr>
          <p:spPr>
            <a:xfrm>
              <a:off x="2373762" y="298914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矩形 30">
              <a:extLst>
                <a:ext uri="{FF2B5EF4-FFF2-40B4-BE49-F238E27FC236}">
                  <a16:creationId xmlns:a16="http://schemas.microsoft.com/office/drawing/2014/main" id="{F745BF01-9E35-E5B0-FFEE-708D42926D16}"/>
                </a:ext>
              </a:extLst>
            </p:cNvPr>
            <p:cNvSpPr/>
            <p:nvPr/>
          </p:nvSpPr>
          <p:spPr>
            <a:xfrm>
              <a:off x="2373762" y="349679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文本框 5">
            <a:extLst>
              <a:ext uri="{FF2B5EF4-FFF2-40B4-BE49-F238E27FC236}">
                <a16:creationId xmlns:a16="http://schemas.microsoft.com/office/drawing/2014/main" id="{B26AC4F9-DB1B-5A44-55C8-71ADCF9B0031}"/>
              </a:ext>
            </a:extLst>
          </p:cNvPr>
          <p:cNvSpPr txBox="1"/>
          <p:nvPr/>
        </p:nvSpPr>
        <p:spPr>
          <a:xfrm>
            <a:off x="2710612" y="2896364"/>
            <a:ext cx="9171920" cy="32571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Relational databases store structured data with a well-defined schema</a:t>
            </a:r>
          </a:p>
          <a:p>
            <a:pPr marL="285750" indent="-2857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Sources include data from OLTP systems, spreadsheets, online forms, sensors, network and web logs.</a:t>
            </a:r>
          </a:p>
          <a:p>
            <a:pPr marL="285750" indent="-2857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Can be stored in NoSQL database.</a:t>
            </a:r>
          </a:p>
        </p:txBody>
      </p:sp>
      <p:sp>
        <p:nvSpPr>
          <p:cNvPr id="8" name="文本框 7">
            <a:extLst>
              <a:ext uri="{FF2B5EF4-FFF2-40B4-BE49-F238E27FC236}">
                <a16:creationId xmlns:a16="http://schemas.microsoft.com/office/drawing/2014/main" id="{644BBB3E-B078-901E-C114-74DEBD5700EF}"/>
              </a:ext>
            </a:extLst>
          </p:cNvPr>
          <p:cNvSpPr txBox="1"/>
          <p:nvPr/>
        </p:nvSpPr>
        <p:spPr>
          <a:xfrm>
            <a:off x="255940" y="5753428"/>
            <a:ext cx="2589637" cy="400110"/>
          </a:xfrm>
          <a:prstGeom prst="rect">
            <a:avLst/>
          </a:prstGeom>
          <a:noFill/>
        </p:spPr>
        <p:txBody>
          <a:bodyPr wrap="square" rtlCol="0">
            <a:spAutoFit/>
          </a:bodyPr>
          <a:lstStyle/>
          <a:p>
            <a:pPr algn="ctr"/>
            <a:r>
              <a:rPr lang="en-US" sz="2000" b="1" dirty="0">
                <a:latin typeface="Calibri" panose="020F0502020204030204" pitchFamily="34" charset="0"/>
                <a:cs typeface="Calibri" panose="020F0502020204030204" pitchFamily="34" charset="0"/>
              </a:rPr>
              <a:t>Structured data</a:t>
            </a:r>
          </a:p>
        </p:txBody>
      </p:sp>
    </p:spTree>
    <p:extLst>
      <p:ext uri="{BB962C8B-B14F-4D97-AF65-F5344CB8AC3E}">
        <p14:creationId xmlns:p14="http://schemas.microsoft.com/office/powerpoint/2010/main" val="6700853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838199" y="365125"/>
            <a:ext cx="11269718" cy="1325563"/>
          </a:xfrm>
        </p:spPr>
        <p:txBody>
          <a:bodyPr vert="horz" lIns="91440" tIns="45720" rIns="91440" bIns="45720" rtlCol="0" anchor="ctr">
            <a:normAutofit/>
          </a:bodyPr>
          <a:lstStyle/>
          <a:p>
            <a:r>
              <a:rPr lang="en-US" altLang="zh-CN" sz="4400" b="1" dirty="0">
                <a:latin typeface="Calibri" panose="020F0502020204030204" pitchFamily="34" charset="0"/>
                <a:cs typeface="Calibri" panose="020F0502020204030204" pitchFamily="34" charset="0"/>
              </a:rPr>
              <a:t>Importing unstructured data</a:t>
            </a:r>
            <a:endParaRPr lang="en-US" b="1"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49</a:t>
            </a:fld>
            <a:endParaRPr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125722E2-5096-36EC-7DEB-165CCB669A95}"/>
              </a:ext>
            </a:extLst>
          </p:cNvPr>
          <p:cNvSpPr txBox="1"/>
          <p:nvPr/>
        </p:nvSpPr>
        <p:spPr>
          <a:xfrm>
            <a:off x="838199" y="1501685"/>
            <a:ext cx="10979199" cy="671851"/>
          </a:xfrm>
          <a:prstGeom prst="rect">
            <a:avLst/>
          </a:prstGeom>
          <a:noFill/>
        </p:spPr>
        <p:txBody>
          <a:bodyPr wrap="square" rtlCol="0">
            <a:spAutoFit/>
          </a:bodyPr>
          <a:lstStyle/>
          <a:p>
            <a:pPr>
              <a:lnSpc>
                <a:spcPct val="150000"/>
              </a:lnSpc>
            </a:pPr>
            <a:r>
              <a:rPr lang="en-US" sz="2800" dirty="0">
                <a:latin typeface="Calibri" panose="020F0502020204030204" pitchFamily="34" charset="0"/>
                <a:cs typeface="Calibri" panose="020F0502020204030204" pitchFamily="34" charset="0"/>
              </a:rPr>
              <a:t>Specific data </a:t>
            </a:r>
            <a:r>
              <a:rPr lang="en-US" sz="2800" b="1" dirty="0">
                <a:latin typeface="Calibri" panose="020F0502020204030204" pitchFamily="34" charset="0"/>
                <a:cs typeface="Calibri" panose="020F0502020204030204" pitchFamily="34" charset="0"/>
              </a:rPr>
              <a:t>repositories</a:t>
            </a:r>
            <a:r>
              <a:rPr lang="en-US" sz="2800" dirty="0">
                <a:latin typeface="Calibri" panose="020F0502020204030204" pitchFamily="34" charset="0"/>
                <a:cs typeface="Calibri" panose="020F0502020204030204" pitchFamily="34" charset="0"/>
              </a:rPr>
              <a:t> are optimized for certain types of data.</a:t>
            </a:r>
          </a:p>
        </p:txBody>
      </p:sp>
      <p:sp>
        <p:nvSpPr>
          <p:cNvPr id="7" name="AutoShape 4" descr="What is social media marketing?">
            <a:extLst>
              <a:ext uri="{FF2B5EF4-FFF2-40B4-BE49-F238E27FC236}">
                <a16:creationId xmlns:a16="http://schemas.microsoft.com/office/drawing/2014/main" id="{E4D5CC2B-AE5E-1F3D-D45C-855BF24994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文本框 5">
            <a:extLst>
              <a:ext uri="{FF2B5EF4-FFF2-40B4-BE49-F238E27FC236}">
                <a16:creationId xmlns:a16="http://schemas.microsoft.com/office/drawing/2014/main" id="{B26AC4F9-DB1B-5A44-55C8-71ADCF9B0031}"/>
              </a:ext>
            </a:extLst>
          </p:cNvPr>
          <p:cNvSpPr txBox="1"/>
          <p:nvPr/>
        </p:nvSpPr>
        <p:spPr>
          <a:xfrm>
            <a:off x="3581401" y="2541854"/>
            <a:ext cx="9171920" cy="325717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Sources include emails, XML, zipped files, binary executables, and TCP/IP protocols.</a:t>
            </a:r>
          </a:p>
          <a:p>
            <a:pPr marL="285750" indent="-2857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Can also be stored in NoSQL clusters.</a:t>
            </a:r>
          </a:p>
          <a:p>
            <a:pPr marL="285750" indent="-28575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XML and JSON are commonly used for storing and exchanging semi-structured data.</a:t>
            </a:r>
          </a:p>
        </p:txBody>
      </p:sp>
      <p:sp>
        <p:nvSpPr>
          <p:cNvPr id="8" name="文本框 7">
            <a:extLst>
              <a:ext uri="{FF2B5EF4-FFF2-40B4-BE49-F238E27FC236}">
                <a16:creationId xmlns:a16="http://schemas.microsoft.com/office/drawing/2014/main" id="{644BBB3E-B078-901E-C114-74DEBD5700EF}"/>
              </a:ext>
            </a:extLst>
          </p:cNvPr>
          <p:cNvSpPr txBox="1"/>
          <p:nvPr/>
        </p:nvSpPr>
        <p:spPr>
          <a:xfrm>
            <a:off x="623420" y="5029066"/>
            <a:ext cx="2589637" cy="400110"/>
          </a:xfrm>
          <a:prstGeom prst="rect">
            <a:avLst/>
          </a:prstGeom>
          <a:noFill/>
        </p:spPr>
        <p:txBody>
          <a:bodyPr wrap="square" rtlCol="0">
            <a:spAutoFit/>
          </a:bodyPr>
          <a:lstStyle/>
          <a:p>
            <a:pPr algn="ctr"/>
            <a:r>
              <a:rPr lang="en-US" sz="2000" b="1" dirty="0">
                <a:latin typeface="Calibri" panose="020F0502020204030204" pitchFamily="34" charset="0"/>
                <a:cs typeface="Calibri" panose="020F0502020204030204" pitchFamily="34" charset="0"/>
              </a:rPr>
              <a:t>Semi-structured Data</a:t>
            </a:r>
          </a:p>
        </p:txBody>
      </p:sp>
      <p:grpSp>
        <p:nvGrpSpPr>
          <p:cNvPr id="32" name="组合 31">
            <a:extLst>
              <a:ext uri="{FF2B5EF4-FFF2-40B4-BE49-F238E27FC236}">
                <a16:creationId xmlns:a16="http://schemas.microsoft.com/office/drawing/2014/main" id="{BA730DA9-7BFB-CB6A-8E8C-AF7F12D47DD3}"/>
              </a:ext>
            </a:extLst>
          </p:cNvPr>
          <p:cNvGrpSpPr/>
          <p:nvPr/>
        </p:nvGrpSpPr>
        <p:grpSpPr>
          <a:xfrm>
            <a:off x="964149" y="2795755"/>
            <a:ext cx="2071327" cy="1888710"/>
            <a:chOff x="4581985" y="1973843"/>
            <a:chExt cx="2071327" cy="1888710"/>
          </a:xfrm>
        </p:grpSpPr>
        <p:sp>
          <p:nvSpPr>
            <p:cNvPr id="33" name="矩形 32">
              <a:extLst>
                <a:ext uri="{FF2B5EF4-FFF2-40B4-BE49-F238E27FC236}">
                  <a16:creationId xmlns:a16="http://schemas.microsoft.com/office/drawing/2014/main" id="{8398CD33-EA8D-10AA-1FE1-36F4B9658941}"/>
                </a:ext>
              </a:extLst>
            </p:cNvPr>
            <p:cNvSpPr/>
            <p:nvPr/>
          </p:nvSpPr>
          <p:spPr>
            <a:xfrm>
              <a:off x="4581985" y="197384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矩形 33">
              <a:extLst>
                <a:ext uri="{FF2B5EF4-FFF2-40B4-BE49-F238E27FC236}">
                  <a16:creationId xmlns:a16="http://schemas.microsoft.com/office/drawing/2014/main" id="{F26AFA1A-2C38-6A01-5C1F-D4714B87C5F6}"/>
                </a:ext>
              </a:extLst>
            </p:cNvPr>
            <p:cNvSpPr/>
            <p:nvPr/>
          </p:nvSpPr>
          <p:spPr>
            <a:xfrm>
              <a:off x="4581985" y="248149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矩形 34">
              <a:extLst>
                <a:ext uri="{FF2B5EF4-FFF2-40B4-BE49-F238E27FC236}">
                  <a16:creationId xmlns:a16="http://schemas.microsoft.com/office/drawing/2014/main" id="{CF9459D0-9880-F835-77D1-9A88FBFDF25B}"/>
                </a:ext>
              </a:extLst>
            </p:cNvPr>
            <p:cNvSpPr/>
            <p:nvPr/>
          </p:nvSpPr>
          <p:spPr>
            <a:xfrm>
              <a:off x="4581985" y="298914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矩形 35">
              <a:extLst>
                <a:ext uri="{FF2B5EF4-FFF2-40B4-BE49-F238E27FC236}">
                  <a16:creationId xmlns:a16="http://schemas.microsoft.com/office/drawing/2014/main" id="{5D5DC6D9-E27B-4EE2-350B-3CD311B8B737}"/>
                </a:ext>
              </a:extLst>
            </p:cNvPr>
            <p:cNvSpPr/>
            <p:nvPr/>
          </p:nvSpPr>
          <p:spPr>
            <a:xfrm>
              <a:off x="4581985" y="349679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矩形 36">
              <a:extLst>
                <a:ext uri="{FF2B5EF4-FFF2-40B4-BE49-F238E27FC236}">
                  <a16:creationId xmlns:a16="http://schemas.microsoft.com/office/drawing/2014/main" id="{7710522A-297F-066D-549D-C82F08F9765E}"/>
                </a:ext>
              </a:extLst>
            </p:cNvPr>
            <p:cNvSpPr/>
            <p:nvPr/>
          </p:nvSpPr>
          <p:spPr>
            <a:xfrm>
              <a:off x="5628815" y="197384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矩形 37">
              <a:extLst>
                <a:ext uri="{FF2B5EF4-FFF2-40B4-BE49-F238E27FC236}">
                  <a16:creationId xmlns:a16="http://schemas.microsoft.com/office/drawing/2014/main" id="{D9ACC4B4-76D1-0BD0-CF7C-E98CB17F6515}"/>
                </a:ext>
              </a:extLst>
            </p:cNvPr>
            <p:cNvSpPr/>
            <p:nvPr/>
          </p:nvSpPr>
          <p:spPr>
            <a:xfrm>
              <a:off x="5628815" y="248149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矩形 38">
              <a:extLst>
                <a:ext uri="{FF2B5EF4-FFF2-40B4-BE49-F238E27FC236}">
                  <a16:creationId xmlns:a16="http://schemas.microsoft.com/office/drawing/2014/main" id="{8F664741-3610-AB74-5F92-DDB3CD64E648}"/>
                </a:ext>
              </a:extLst>
            </p:cNvPr>
            <p:cNvSpPr/>
            <p:nvPr/>
          </p:nvSpPr>
          <p:spPr>
            <a:xfrm>
              <a:off x="5628815" y="298914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矩形 39">
              <a:extLst>
                <a:ext uri="{FF2B5EF4-FFF2-40B4-BE49-F238E27FC236}">
                  <a16:creationId xmlns:a16="http://schemas.microsoft.com/office/drawing/2014/main" id="{DF4D4A2F-909B-28AD-7FE7-B566E0902099}"/>
                </a:ext>
              </a:extLst>
            </p:cNvPr>
            <p:cNvSpPr/>
            <p:nvPr/>
          </p:nvSpPr>
          <p:spPr>
            <a:xfrm>
              <a:off x="5628815" y="349679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矩形 40">
              <a:extLst>
                <a:ext uri="{FF2B5EF4-FFF2-40B4-BE49-F238E27FC236}">
                  <a16:creationId xmlns:a16="http://schemas.microsoft.com/office/drawing/2014/main" id="{3D60304C-6F9F-3D08-94A8-1CFAA284F117}"/>
                </a:ext>
              </a:extLst>
            </p:cNvPr>
            <p:cNvSpPr/>
            <p:nvPr/>
          </p:nvSpPr>
          <p:spPr>
            <a:xfrm>
              <a:off x="5105400" y="197384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矩形 41">
              <a:extLst>
                <a:ext uri="{FF2B5EF4-FFF2-40B4-BE49-F238E27FC236}">
                  <a16:creationId xmlns:a16="http://schemas.microsoft.com/office/drawing/2014/main" id="{92A10449-67B5-05DE-1543-4E490CECAD2F}"/>
                </a:ext>
              </a:extLst>
            </p:cNvPr>
            <p:cNvSpPr/>
            <p:nvPr/>
          </p:nvSpPr>
          <p:spPr>
            <a:xfrm>
              <a:off x="5051536" y="2446810"/>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矩形 42">
              <a:extLst>
                <a:ext uri="{FF2B5EF4-FFF2-40B4-BE49-F238E27FC236}">
                  <a16:creationId xmlns:a16="http://schemas.microsoft.com/office/drawing/2014/main" id="{4A79A724-6194-2F73-E2A2-9E440835476E}"/>
                </a:ext>
              </a:extLst>
            </p:cNvPr>
            <p:cNvSpPr/>
            <p:nvPr/>
          </p:nvSpPr>
          <p:spPr>
            <a:xfrm>
              <a:off x="5167673" y="2911580"/>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矩形 43">
              <a:extLst>
                <a:ext uri="{FF2B5EF4-FFF2-40B4-BE49-F238E27FC236}">
                  <a16:creationId xmlns:a16="http://schemas.microsoft.com/office/drawing/2014/main" id="{EF16D075-3E4A-F31E-D1A0-2B351FAFBA6D}"/>
                </a:ext>
              </a:extLst>
            </p:cNvPr>
            <p:cNvSpPr/>
            <p:nvPr/>
          </p:nvSpPr>
          <p:spPr>
            <a:xfrm>
              <a:off x="5036820" y="3384545"/>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矩形 44">
              <a:extLst>
                <a:ext uri="{FF2B5EF4-FFF2-40B4-BE49-F238E27FC236}">
                  <a16:creationId xmlns:a16="http://schemas.microsoft.com/office/drawing/2014/main" id="{99AE1D7D-A3EF-FBF7-136F-DA194BEB0241}"/>
                </a:ext>
              </a:extLst>
            </p:cNvPr>
            <p:cNvSpPr/>
            <p:nvPr/>
          </p:nvSpPr>
          <p:spPr>
            <a:xfrm>
              <a:off x="6089957" y="2009718"/>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矩形 45">
              <a:extLst>
                <a:ext uri="{FF2B5EF4-FFF2-40B4-BE49-F238E27FC236}">
                  <a16:creationId xmlns:a16="http://schemas.microsoft.com/office/drawing/2014/main" id="{11FFCE04-D8AE-7359-E45B-421D91E358AA}"/>
                </a:ext>
              </a:extLst>
            </p:cNvPr>
            <p:cNvSpPr/>
            <p:nvPr/>
          </p:nvSpPr>
          <p:spPr>
            <a:xfrm>
              <a:off x="6280720" y="2439878"/>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矩形 46">
              <a:extLst>
                <a:ext uri="{FF2B5EF4-FFF2-40B4-BE49-F238E27FC236}">
                  <a16:creationId xmlns:a16="http://schemas.microsoft.com/office/drawing/2014/main" id="{8C9D703D-57A6-C87D-2EF3-6FB6ED1E9865}"/>
                </a:ext>
              </a:extLst>
            </p:cNvPr>
            <p:cNvSpPr/>
            <p:nvPr/>
          </p:nvSpPr>
          <p:spPr>
            <a:xfrm>
              <a:off x="6089957" y="2934439"/>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矩形 47">
              <a:extLst>
                <a:ext uri="{FF2B5EF4-FFF2-40B4-BE49-F238E27FC236}">
                  <a16:creationId xmlns:a16="http://schemas.microsoft.com/office/drawing/2014/main" id="{A1939642-6827-39E7-21FC-38AA3DAF32C9}"/>
                </a:ext>
              </a:extLst>
            </p:cNvPr>
            <p:cNvSpPr/>
            <p:nvPr/>
          </p:nvSpPr>
          <p:spPr>
            <a:xfrm>
              <a:off x="6220810" y="335490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12198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F971A-DEA0-7CFB-8428-0EE109156D54}"/>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76B21F9-4A1F-8019-EC1E-81D30441CBDF}"/>
              </a:ext>
            </a:extLst>
          </p:cNvPr>
          <p:cNvSpPr>
            <a:spLocks noGrp="1"/>
          </p:cNvSpPr>
          <p:nvPr>
            <p:ph type="sldNum" sz="quarter" idx="12"/>
          </p:nvPr>
        </p:nvSpPr>
        <p:spPr/>
        <p:txBody>
          <a:bodyPr/>
          <a:lstStyle/>
          <a:p>
            <a:fld id="{C399462D-D873-47C0-B287-693A0FDAC09B}" type="slidenum">
              <a:rPr lang="zh-CN" altLang="en-US" smtClean="0"/>
              <a:t>5</a:t>
            </a:fld>
            <a:endParaRPr lang="zh-CN" altLang="en-US"/>
          </a:p>
        </p:txBody>
      </p:sp>
      <p:sp>
        <p:nvSpPr>
          <p:cNvPr id="9" name="Title 1">
            <a:extLst>
              <a:ext uri="{FF2B5EF4-FFF2-40B4-BE49-F238E27FC236}">
                <a16:creationId xmlns:a16="http://schemas.microsoft.com/office/drawing/2014/main" id="{D9348ACB-55FA-1F11-3450-7E926929E46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Relational databases (examples)</a:t>
            </a:r>
          </a:p>
        </p:txBody>
      </p:sp>
      <p:sp>
        <p:nvSpPr>
          <p:cNvPr id="5" name="文本框 4">
            <a:extLst>
              <a:ext uri="{FF2B5EF4-FFF2-40B4-BE49-F238E27FC236}">
                <a16:creationId xmlns:a16="http://schemas.microsoft.com/office/drawing/2014/main" id="{6ED0B5B4-DA7C-81C6-969C-F44396ABCCA5}"/>
              </a:ext>
            </a:extLst>
          </p:cNvPr>
          <p:cNvSpPr txBox="1"/>
          <p:nvPr/>
        </p:nvSpPr>
        <p:spPr>
          <a:xfrm>
            <a:off x="838200" y="1551132"/>
            <a:ext cx="11042694" cy="428675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a:latin typeface="Calibri" panose="020F0502020204030204" pitchFamily="34" charset="0"/>
                <a:cs typeface="Calibri" panose="020F0502020204030204" pitchFamily="34" charset="0"/>
              </a:rPr>
              <a:t>Day to day business activities</a:t>
            </a:r>
          </a:p>
          <a:p>
            <a:pPr marL="800100" lvl="1"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Retail: A clothing store uses a database to track inventory levels, ensuring they don't run out of stock. For example, a system records that a size M red t-shirt is sold, and it updates the inventory in real time. A relational database might have:</a:t>
            </a:r>
          </a:p>
          <a:p>
            <a:pPr marL="1257300" lvl="2" indent="-342900">
              <a:lnSpc>
                <a:spcPct val="150000"/>
              </a:lnSpc>
              <a:buFont typeface="Arial" panose="020B0604020202020204" pitchFamily="34" charset="0"/>
              <a:buChar char="•"/>
            </a:pPr>
            <a:r>
              <a:rPr lang="en-US" sz="2200" dirty="0">
                <a:latin typeface="Calibri" panose="020F0502020204030204" pitchFamily="34" charset="0"/>
                <a:cs typeface="Calibri" panose="020F0502020204030204" pitchFamily="34" charset="0"/>
              </a:rPr>
              <a:t>A </a:t>
            </a:r>
            <a:r>
              <a:rPr lang="en-US" sz="2200" dirty="0">
                <a:latin typeface="Consolas" panose="020B0609020204030204" pitchFamily="49" charset="0"/>
                <a:cs typeface="Consolas" panose="020B0609020204030204" pitchFamily="49" charset="0"/>
              </a:rPr>
              <a:t>Products</a:t>
            </a:r>
            <a:r>
              <a:rPr lang="en-US" sz="2200" dirty="0">
                <a:latin typeface="Calibri" panose="020F0502020204030204" pitchFamily="34" charset="0"/>
                <a:cs typeface="Calibri" panose="020F0502020204030204" pitchFamily="34" charset="0"/>
              </a:rPr>
              <a:t> table: </a:t>
            </a:r>
            <a:r>
              <a:rPr lang="en-US" sz="2200" dirty="0" err="1">
                <a:latin typeface="Consolas" panose="020B0609020204030204" pitchFamily="49" charset="0"/>
                <a:cs typeface="Consolas" panose="020B0609020204030204" pitchFamily="49" charset="0"/>
              </a:rPr>
              <a:t>ProductID</a:t>
            </a:r>
            <a:r>
              <a:rPr lang="en-US" sz="2200" dirty="0">
                <a:latin typeface="Consolas" panose="020B0609020204030204" pitchFamily="49" charset="0"/>
                <a:cs typeface="Consolas" panose="020B0609020204030204" pitchFamily="49" charset="0"/>
              </a:rPr>
              <a:t>, Name, Category, Price, Stock</a:t>
            </a:r>
            <a:r>
              <a:rPr lang="en-US" sz="2200" dirty="0">
                <a:latin typeface="Calibri" panose="020F0502020204030204" pitchFamily="34" charset="0"/>
                <a:cs typeface="Calibri" panose="020F0502020204030204" pitchFamily="34" charset="0"/>
              </a:rPr>
              <a:t>.</a:t>
            </a:r>
          </a:p>
          <a:p>
            <a:pPr marL="1257300" lvl="2" indent="-342900">
              <a:lnSpc>
                <a:spcPct val="150000"/>
              </a:lnSpc>
              <a:buFont typeface="Arial" panose="020B0604020202020204" pitchFamily="34" charset="0"/>
              <a:buChar char="•"/>
            </a:pPr>
            <a:r>
              <a:rPr lang="en-US" sz="2200" dirty="0">
                <a:latin typeface="Calibri" panose="020F0502020204030204" pitchFamily="34" charset="0"/>
                <a:cs typeface="Calibri" panose="020F0502020204030204" pitchFamily="34" charset="0"/>
              </a:rPr>
              <a:t>A </a:t>
            </a:r>
            <a:r>
              <a:rPr lang="en-US" sz="2200" dirty="0">
                <a:latin typeface="Consolas" panose="020B0609020204030204" pitchFamily="49" charset="0"/>
                <a:cs typeface="Consolas" panose="020B0609020204030204" pitchFamily="49" charset="0"/>
              </a:rPr>
              <a:t>Sales</a:t>
            </a:r>
            <a:r>
              <a:rPr lang="en-US" sz="2200" dirty="0">
                <a:latin typeface="Calibri" panose="020F0502020204030204" pitchFamily="34" charset="0"/>
                <a:cs typeface="Calibri" panose="020F0502020204030204" pitchFamily="34" charset="0"/>
              </a:rPr>
              <a:t> table: </a:t>
            </a:r>
            <a:r>
              <a:rPr lang="en-US" sz="2200" dirty="0" err="1">
                <a:latin typeface="Consolas" panose="020B0609020204030204" pitchFamily="49" charset="0"/>
                <a:cs typeface="Consolas" panose="020B0609020204030204" pitchFamily="49" charset="0"/>
              </a:rPr>
              <a:t>SaleID</a:t>
            </a:r>
            <a:r>
              <a:rPr lang="en-US" sz="2200" dirty="0">
                <a:latin typeface="Consolas" panose="020B0609020204030204" pitchFamily="49" charset="0"/>
                <a:cs typeface="Consolas" panose="020B0609020204030204" pitchFamily="49" charset="0"/>
              </a:rPr>
              <a:t>, </a:t>
            </a:r>
            <a:r>
              <a:rPr lang="en-US" sz="2200" dirty="0" err="1">
                <a:latin typeface="Consolas" panose="020B0609020204030204" pitchFamily="49" charset="0"/>
                <a:cs typeface="Consolas" panose="020B0609020204030204" pitchFamily="49" charset="0"/>
              </a:rPr>
              <a:t>ProductID</a:t>
            </a:r>
            <a:r>
              <a:rPr lang="en-US" sz="2200" dirty="0">
                <a:latin typeface="Consolas" panose="020B0609020204030204" pitchFamily="49" charset="0"/>
                <a:cs typeface="Consolas" panose="020B0609020204030204" pitchFamily="49" charset="0"/>
              </a:rPr>
              <a:t>, Date, Quantity.</a:t>
            </a:r>
          </a:p>
          <a:p>
            <a:pPr marL="1257300" lvl="2" indent="-342900">
              <a:lnSpc>
                <a:spcPct val="150000"/>
              </a:lnSpc>
              <a:buFont typeface="Arial" panose="020B0604020202020204" pitchFamily="34" charset="0"/>
              <a:buChar char="•"/>
            </a:pPr>
            <a:r>
              <a:rPr lang="en-US" sz="2200" dirty="0">
                <a:latin typeface="Calibri" panose="020F0502020204030204" pitchFamily="34" charset="0"/>
                <a:cs typeface="Calibri" panose="020F0502020204030204" pitchFamily="34" charset="0"/>
              </a:rPr>
              <a:t>When a sale occurs, the system links the </a:t>
            </a:r>
            <a:r>
              <a:rPr lang="en-US" sz="2200" dirty="0" err="1">
                <a:latin typeface="Consolas" panose="020B0609020204030204" pitchFamily="49" charset="0"/>
                <a:cs typeface="Consolas" panose="020B0609020204030204" pitchFamily="49" charset="0"/>
              </a:rPr>
              <a:t>ProductID</a:t>
            </a:r>
            <a:r>
              <a:rPr lang="en-US" sz="2200" dirty="0">
                <a:latin typeface="Calibri" panose="020F0502020204030204" pitchFamily="34" charset="0"/>
                <a:cs typeface="Calibri" panose="020F0502020204030204" pitchFamily="34" charset="0"/>
              </a:rPr>
              <a:t> in the </a:t>
            </a:r>
            <a:r>
              <a:rPr lang="en-US" sz="2200" dirty="0">
                <a:latin typeface="Consolas" panose="020B0609020204030204" pitchFamily="49" charset="0"/>
                <a:cs typeface="Consolas" panose="020B0609020204030204" pitchFamily="49" charset="0"/>
              </a:rPr>
              <a:t>Sales</a:t>
            </a:r>
            <a:r>
              <a:rPr lang="en-US" sz="2200" dirty="0">
                <a:latin typeface="Calibri" panose="020F0502020204030204" pitchFamily="34" charset="0"/>
                <a:cs typeface="Calibri" panose="020F0502020204030204" pitchFamily="34" charset="0"/>
              </a:rPr>
              <a:t> table to the corresponding entry in the </a:t>
            </a:r>
            <a:r>
              <a:rPr lang="en-US" sz="2200" dirty="0">
                <a:latin typeface="Consolas" panose="020B0609020204030204" pitchFamily="49" charset="0"/>
                <a:cs typeface="Consolas" panose="020B0609020204030204" pitchFamily="49" charset="0"/>
              </a:rPr>
              <a:t>Products</a:t>
            </a:r>
            <a:r>
              <a:rPr lang="en-US" sz="2200" dirty="0">
                <a:latin typeface="Calibri" panose="020F0502020204030204" pitchFamily="34" charset="0"/>
                <a:cs typeface="Calibri" panose="020F0502020204030204" pitchFamily="34" charset="0"/>
              </a:rPr>
              <a:t> table to update the stock.</a:t>
            </a:r>
          </a:p>
        </p:txBody>
      </p:sp>
    </p:spTree>
    <p:extLst>
      <p:ext uri="{BB962C8B-B14F-4D97-AF65-F5344CB8AC3E}">
        <p14:creationId xmlns:p14="http://schemas.microsoft.com/office/powerpoint/2010/main" val="20037807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Outline</a:t>
            </a:r>
          </a:p>
        </p:txBody>
      </p:sp>
      <p:sp>
        <p:nvSpPr>
          <p:cNvPr id="3" name="Content Placeholder 2">
            <a:extLst>
              <a:ext uri="{FF2B5EF4-FFF2-40B4-BE49-F238E27FC236}">
                <a16:creationId xmlns:a16="http://schemas.microsoft.com/office/drawing/2014/main" id="{91F4578D-89AC-A04F-B795-76C0F1D88CF4}"/>
              </a:ext>
            </a:extLst>
          </p:cNvPr>
          <p:cNvSpPr>
            <a:spLocks noGrp="1"/>
          </p:cNvSpPr>
          <p:nvPr>
            <p:ph idx="1"/>
          </p:nvPr>
        </p:nvSpPr>
        <p:spPr/>
        <p:txBody>
          <a:bodyPr/>
          <a:lstStyle/>
          <a:p>
            <a:pPr>
              <a:lnSpc>
                <a:spcPct val="150000"/>
              </a:lnSpc>
            </a:pPr>
            <a:r>
              <a:rPr lang="en-US" dirty="0">
                <a:latin typeface="Calibri" panose="020F0502020204030204" pitchFamily="34" charset="0"/>
                <a:cs typeface="Calibri" panose="020F0502020204030204" pitchFamily="34" charset="0"/>
              </a:rPr>
              <a:t>1. Data</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sources</a:t>
            </a:r>
            <a:endParaRPr lang="en-US" dirty="0">
              <a:latin typeface="Calibri" panose="020F0502020204030204" pitchFamily="34" charset="0"/>
              <a:cs typeface="Calibri" panose="020F0502020204030204" pitchFamily="34" charset="0"/>
            </a:endParaRPr>
          </a:p>
          <a:p>
            <a:pPr>
              <a:lnSpc>
                <a:spcPct val="150000"/>
              </a:lnSpc>
            </a:pPr>
            <a:r>
              <a:rPr lang="en-US" dirty="0">
                <a:latin typeface="Calibri" panose="020F0502020204030204" pitchFamily="34" charset="0"/>
                <a:cs typeface="Calibri" panose="020F0502020204030204" pitchFamily="34" charset="0"/>
              </a:rPr>
              <a:t>2. Web</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scraping</a:t>
            </a:r>
            <a:endParaRPr lang="en-US" dirty="0">
              <a:latin typeface="Calibri" panose="020F0502020204030204" pitchFamily="34" charset="0"/>
              <a:cs typeface="Calibri" panose="020F0502020204030204" pitchFamily="34" charset="0"/>
            </a:endParaRPr>
          </a:p>
          <a:p>
            <a:pPr>
              <a:lnSpc>
                <a:spcPct val="150000"/>
              </a:lnSpc>
            </a:pPr>
            <a:r>
              <a:rPr lang="en-US" altLang="zh-CN" dirty="0">
                <a:solidFill>
                  <a:srgbClr val="FF0000"/>
                </a:solidFill>
                <a:latin typeface="Calibri" panose="020F0502020204030204" pitchFamily="34" charset="0"/>
                <a:cs typeface="Calibri" panose="020F0502020204030204" pitchFamily="34" charset="0"/>
              </a:rPr>
              <a:t>3</a:t>
            </a:r>
            <a:r>
              <a:rPr lang="en-US" dirty="0">
                <a:solidFill>
                  <a:srgbClr val="FF0000"/>
                </a:solidFill>
                <a:latin typeface="Calibri" panose="020F0502020204030204" pitchFamily="34" charset="0"/>
                <a:cs typeface="Calibri" panose="020F0502020204030204" pitchFamily="34" charset="0"/>
              </a:rPr>
              <a:t>. From</a:t>
            </a:r>
            <a:r>
              <a:rPr lang="zh-CN" altLang="en-US" dirty="0">
                <a:solidFill>
                  <a:srgbClr val="FF0000"/>
                </a:solidFill>
                <a:latin typeface="Calibri" panose="020F0502020204030204" pitchFamily="34" charset="0"/>
                <a:cs typeface="Calibri" panose="020F0502020204030204" pitchFamily="34" charset="0"/>
              </a:rPr>
              <a:t> </a:t>
            </a:r>
            <a:r>
              <a:rPr lang="en-US" altLang="zh-CN" dirty="0">
                <a:solidFill>
                  <a:srgbClr val="FF0000"/>
                </a:solidFill>
                <a:latin typeface="Calibri" panose="020F0502020204030204" pitchFamily="34" charset="0"/>
                <a:cs typeface="Calibri" panose="020F0502020204030204" pitchFamily="34" charset="0"/>
              </a:rPr>
              <a:t>web</a:t>
            </a:r>
            <a:r>
              <a:rPr lang="zh-CN" altLang="en-US" dirty="0">
                <a:solidFill>
                  <a:srgbClr val="FF0000"/>
                </a:solidFill>
                <a:latin typeface="Calibri" panose="020F0502020204030204" pitchFamily="34" charset="0"/>
                <a:cs typeface="Calibri" panose="020F0502020204030204" pitchFamily="34" charset="0"/>
              </a:rPr>
              <a:t> </a:t>
            </a:r>
            <a:r>
              <a:rPr lang="en-US" altLang="zh-CN" dirty="0">
                <a:solidFill>
                  <a:srgbClr val="FF0000"/>
                </a:solidFill>
                <a:latin typeface="Calibri" panose="020F0502020204030204" pitchFamily="34" charset="0"/>
                <a:cs typeface="Calibri" panose="020F0502020204030204" pitchFamily="34" charset="0"/>
              </a:rPr>
              <a:t>scraping</a:t>
            </a:r>
            <a:r>
              <a:rPr lang="zh-CN" altLang="en-US" dirty="0">
                <a:solidFill>
                  <a:srgbClr val="FF0000"/>
                </a:solidFill>
                <a:latin typeface="Calibri" panose="020F0502020204030204" pitchFamily="34" charset="0"/>
                <a:cs typeface="Calibri" panose="020F0502020204030204" pitchFamily="34" charset="0"/>
              </a:rPr>
              <a:t> </a:t>
            </a:r>
            <a:r>
              <a:rPr lang="en-US" altLang="zh-CN" dirty="0">
                <a:solidFill>
                  <a:srgbClr val="FF0000"/>
                </a:solidFill>
                <a:latin typeface="Calibri" panose="020F0502020204030204" pitchFamily="34" charset="0"/>
                <a:cs typeface="Calibri" panose="020F0502020204030204" pitchFamily="34" charset="0"/>
              </a:rPr>
              <a:t>to</a:t>
            </a:r>
            <a:r>
              <a:rPr lang="zh-CN" altLang="en-US" dirty="0">
                <a:solidFill>
                  <a:srgbClr val="FF0000"/>
                </a:solidFill>
                <a:latin typeface="Calibri" panose="020F0502020204030204" pitchFamily="34" charset="0"/>
                <a:cs typeface="Calibri" panose="020F0502020204030204" pitchFamily="34" charset="0"/>
              </a:rPr>
              <a:t> </a:t>
            </a:r>
            <a:r>
              <a:rPr lang="en-US" altLang="zh-CN" dirty="0">
                <a:solidFill>
                  <a:srgbClr val="FF0000"/>
                </a:solidFill>
                <a:latin typeface="Calibri" panose="020F0502020204030204" pitchFamily="34" charset="0"/>
                <a:cs typeface="Calibri" panose="020F0502020204030204" pitchFamily="34" charset="0"/>
              </a:rPr>
              <a:t>web crawling</a:t>
            </a:r>
            <a:endParaRPr lang="en-US" dirty="0">
              <a:solidFill>
                <a:srgbClr val="FF0000"/>
              </a:solidFill>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50</a:t>
            </a:fld>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27826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Web Scraping Vs Web Crawling -">
            <a:extLst>
              <a:ext uri="{FF2B5EF4-FFF2-40B4-BE49-F238E27FC236}">
                <a16:creationId xmlns:a16="http://schemas.microsoft.com/office/drawing/2014/main" id="{7AD79957-333A-6A43-9332-825C4A58D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9884" y="3269927"/>
            <a:ext cx="5062116" cy="354372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838199" y="365125"/>
            <a:ext cx="11269718"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From w</a:t>
            </a:r>
            <a:r>
              <a:rPr lang="en-US" altLang="zh-CN" b="1" dirty="0">
                <a:latin typeface="Calibri" panose="020F0502020204030204" pitchFamily="34" charset="0"/>
                <a:cs typeface="Calibri" panose="020F0502020204030204" pitchFamily="34" charset="0"/>
              </a:rPr>
              <a:t>eb scraping to web crawling</a:t>
            </a:r>
            <a:endParaRPr lang="en-US" b="1"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51</a:t>
            </a:fld>
            <a:endParaRPr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125722E2-5096-36EC-7DEB-165CCB669A95}"/>
              </a:ext>
            </a:extLst>
          </p:cNvPr>
          <p:cNvSpPr txBox="1"/>
          <p:nvPr/>
        </p:nvSpPr>
        <p:spPr>
          <a:xfrm>
            <a:off x="298280" y="1313919"/>
            <a:ext cx="10979199" cy="3543727"/>
          </a:xfrm>
          <a:prstGeom prst="rect">
            <a:avLst/>
          </a:prstGeom>
          <a:noFill/>
        </p:spPr>
        <p:txBody>
          <a:bodyPr wrap="square" rtlCol="0">
            <a:spAutoFit/>
          </a:bodyPr>
          <a:lstStyle/>
          <a:p>
            <a:pPr>
              <a:lnSpc>
                <a:spcPct val="150000"/>
              </a:lnSpc>
            </a:pPr>
            <a:r>
              <a:rPr lang="en-US" sz="2400" b="1" dirty="0">
                <a:latin typeface="Calibri" panose="020F0502020204030204" pitchFamily="34" charset="0"/>
                <a:cs typeface="Calibri" panose="020F0502020204030204" pitchFamily="34" charset="0"/>
              </a:rPr>
              <a:t>Web Crawling: </a:t>
            </a:r>
            <a:r>
              <a:rPr lang="en-US" sz="2400" dirty="0">
                <a:latin typeface="Calibri" panose="020F0502020204030204" pitchFamily="34" charset="0"/>
                <a:cs typeface="Calibri" panose="020F0502020204030204" pitchFamily="34" charset="0"/>
              </a:rPr>
              <a:t>Using tools to read, copy and store the content of the websites for archiving or indexing purposes. Crawling usually deals with a network of webpages </a:t>
            </a:r>
          </a:p>
          <a:p>
            <a:pPr marL="457200" indent="-457200">
              <a:lnSpc>
                <a:spcPct val="150000"/>
              </a:lnSpc>
              <a:buFont typeface="Arial" panose="020B0604020202020204" pitchFamily="34" charset="0"/>
              <a:buChar char="•"/>
            </a:pPr>
            <a:endParaRPr lang="en-US" sz="2800" b="1" dirty="0">
              <a:latin typeface="Calibri" panose="020F0502020204030204" pitchFamily="34" charset="0"/>
              <a:cs typeface="Calibri" panose="020F0502020204030204" pitchFamily="34" charset="0"/>
            </a:endParaRPr>
          </a:p>
          <a:p>
            <a:pPr>
              <a:lnSpc>
                <a:spcPct val="150000"/>
              </a:lnSpc>
            </a:pPr>
            <a:endParaRPr lang="en-US" sz="2800" b="1" dirty="0">
              <a:latin typeface="Calibri" panose="020F0502020204030204" pitchFamily="34" charset="0"/>
              <a:cs typeface="Calibri" panose="020F0502020204030204" pitchFamily="34" charset="0"/>
            </a:endParaRPr>
          </a:p>
          <a:p>
            <a:pPr>
              <a:lnSpc>
                <a:spcPct val="150000"/>
              </a:lnSpc>
            </a:pPr>
            <a:r>
              <a:rPr lang="en-US" sz="2400" b="1" dirty="0">
                <a:latin typeface="Calibri" panose="020F0502020204030204" pitchFamily="34" charset="0"/>
                <a:cs typeface="Calibri" panose="020F0502020204030204" pitchFamily="34" charset="0"/>
              </a:rPr>
              <a:t>Web Scraping: </a:t>
            </a:r>
            <a:r>
              <a:rPr lang="en-US" sz="2400" dirty="0">
                <a:latin typeface="Calibri" panose="020F0502020204030204" pitchFamily="34" charset="0"/>
                <a:cs typeface="Calibri" panose="020F0502020204030204" pitchFamily="34" charset="0"/>
              </a:rPr>
              <a:t>Extracting a large amount of specific </a:t>
            </a:r>
          </a:p>
          <a:p>
            <a:pPr>
              <a:lnSpc>
                <a:spcPct val="150000"/>
              </a:lnSpc>
            </a:pPr>
            <a:r>
              <a:rPr lang="en-US" sz="2400" dirty="0">
                <a:latin typeface="Calibri" panose="020F0502020204030204" pitchFamily="34" charset="0"/>
                <a:cs typeface="Calibri" panose="020F0502020204030204" pitchFamily="34" charset="0"/>
              </a:rPr>
              <a:t>data usually from a single webpage or a single website</a:t>
            </a:r>
            <a:endParaRPr lang="en-US" sz="2400" b="1" dirty="0">
              <a:latin typeface="Calibri" panose="020F0502020204030204" pitchFamily="34" charset="0"/>
              <a:cs typeface="Calibri" panose="020F0502020204030204" pitchFamily="34" charset="0"/>
            </a:endParaRPr>
          </a:p>
        </p:txBody>
      </p:sp>
      <p:sp>
        <p:nvSpPr>
          <p:cNvPr id="7" name="AutoShape 4" descr="What is social media marketing?">
            <a:extLst>
              <a:ext uri="{FF2B5EF4-FFF2-40B4-BE49-F238E27FC236}">
                <a16:creationId xmlns:a16="http://schemas.microsoft.com/office/drawing/2014/main" id="{E4D5CC2B-AE5E-1F3D-D45C-855BF24994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RStudio Data analysis Logo Datacamp, Inc., editorial board transparent  background PNG clipart | HiClipart">
            <a:extLst>
              <a:ext uri="{FF2B5EF4-FFF2-40B4-BE49-F238E27FC236}">
                <a16:creationId xmlns:a16="http://schemas.microsoft.com/office/drawing/2014/main" id="{109E3908-076F-8E9C-920E-B796D38FE28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图片 10">
            <a:extLst>
              <a:ext uri="{FF2B5EF4-FFF2-40B4-BE49-F238E27FC236}">
                <a16:creationId xmlns:a16="http://schemas.microsoft.com/office/drawing/2014/main" id="{933056DD-B009-E240-2FC7-566D9DB06D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032" y="2546027"/>
            <a:ext cx="6877050" cy="1447800"/>
          </a:xfrm>
          <a:prstGeom prst="rect">
            <a:avLst/>
          </a:prstGeom>
        </p:spPr>
      </p:pic>
      <p:pic>
        <p:nvPicPr>
          <p:cNvPr id="13" name="图片 12">
            <a:extLst>
              <a:ext uri="{FF2B5EF4-FFF2-40B4-BE49-F238E27FC236}">
                <a16:creationId xmlns:a16="http://schemas.microsoft.com/office/drawing/2014/main" id="{60D116C3-1864-3ED7-8EB7-BACC7B7C40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0125" y="4949825"/>
            <a:ext cx="5400675" cy="1543050"/>
          </a:xfrm>
          <a:prstGeom prst="rect">
            <a:avLst/>
          </a:prstGeom>
        </p:spPr>
      </p:pic>
    </p:spTree>
    <p:extLst>
      <p:ext uri="{BB962C8B-B14F-4D97-AF65-F5344CB8AC3E}">
        <p14:creationId xmlns:p14="http://schemas.microsoft.com/office/powerpoint/2010/main" val="33702080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D2A961-72CA-81B1-89E1-53BBE7E850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D3829E-CAA1-4E18-265A-2D125A94FDBC}"/>
              </a:ext>
            </a:extLst>
          </p:cNvPr>
          <p:cNvSpPr>
            <a:spLocks noGrp="1"/>
          </p:cNvSpPr>
          <p:nvPr>
            <p:ph type="title"/>
          </p:nvPr>
        </p:nvSpPr>
        <p:spPr>
          <a:xfrm>
            <a:off x="765941" y="31017"/>
            <a:ext cx="11269718" cy="1325563"/>
          </a:xfrm>
        </p:spPr>
        <p:txBody>
          <a:bodyPr vert="horz" lIns="91440" tIns="45720" rIns="91440" bIns="45720" rtlCol="0" anchor="ctr">
            <a:normAutofit/>
          </a:bodyPr>
          <a:lstStyle/>
          <a:p>
            <a:pPr>
              <a:lnSpc>
                <a:spcPct val="150000"/>
              </a:lnSpc>
            </a:pPr>
            <a:r>
              <a:rPr lang="en-US" altLang="zh-CN" b="1" dirty="0">
                <a:latin typeface="Calibri" panose="020F0502020204030204" pitchFamily="34" charset="0"/>
                <a:cs typeface="Calibri" panose="020F0502020204030204" pitchFamily="34" charset="0"/>
              </a:rPr>
              <a:t>Web scraping VS Web crawling</a:t>
            </a:r>
            <a:endParaRPr lang="en-US" b="1"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DC91A321-C527-4629-A6BC-C32C1156BC9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52</a:t>
            </a:fld>
            <a:endParaRPr lang="zh-CN" altLang="en-US" dirty="0">
              <a:latin typeface="Calibri" panose="020F0502020204030204" pitchFamily="34" charset="0"/>
              <a:cs typeface="Calibri" panose="020F0502020204030204" pitchFamily="34" charset="0"/>
            </a:endParaRPr>
          </a:p>
        </p:txBody>
      </p:sp>
      <p:sp>
        <p:nvSpPr>
          <p:cNvPr id="7" name="AutoShape 4" descr="What is social media marketing?">
            <a:extLst>
              <a:ext uri="{FF2B5EF4-FFF2-40B4-BE49-F238E27FC236}">
                <a16:creationId xmlns:a16="http://schemas.microsoft.com/office/drawing/2014/main" id="{C2977B44-ECBB-DECF-4568-2FB1789C850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RStudio Data analysis Logo Datacamp, Inc., editorial board transparent  background PNG clipart | HiClipart">
            <a:extLst>
              <a:ext uri="{FF2B5EF4-FFF2-40B4-BE49-F238E27FC236}">
                <a16:creationId xmlns:a16="http://schemas.microsoft.com/office/drawing/2014/main" id="{EE495185-F3FF-0EF4-A7E3-090D5AA5544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a:extLst>
              <a:ext uri="{FF2B5EF4-FFF2-40B4-BE49-F238E27FC236}">
                <a16:creationId xmlns:a16="http://schemas.microsoft.com/office/drawing/2014/main" id="{6D75F75C-80D6-5AEB-AFC9-70B8936BAC7F}"/>
              </a:ext>
            </a:extLst>
          </p:cNvPr>
          <p:cNvPicPr>
            <a:picLocks noChangeAspect="1"/>
          </p:cNvPicPr>
          <p:nvPr/>
        </p:nvPicPr>
        <p:blipFill>
          <a:blip r:embed="rId3"/>
          <a:stretch>
            <a:fillRect/>
          </a:stretch>
        </p:blipFill>
        <p:spPr>
          <a:xfrm>
            <a:off x="920262" y="1210346"/>
            <a:ext cx="6899828" cy="5440791"/>
          </a:xfrm>
          <a:prstGeom prst="rect">
            <a:avLst/>
          </a:prstGeom>
        </p:spPr>
      </p:pic>
    </p:spTree>
    <p:extLst>
      <p:ext uri="{BB962C8B-B14F-4D97-AF65-F5344CB8AC3E}">
        <p14:creationId xmlns:p14="http://schemas.microsoft.com/office/powerpoint/2010/main" val="18074619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308741" y="83342"/>
            <a:ext cx="11269718" cy="1325563"/>
          </a:xfrm>
        </p:spPr>
        <p:txBody>
          <a:bodyPr vert="horz" lIns="91440" tIns="45720" rIns="91440" bIns="45720" rtlCol="0" anchor="ctr">
            <a:normAutofit/>
          </a:bodyPr>
          <a:lstStyle/>
          <a:p>
            <a:pPr>
              <a:lnSpc>
                <a:spcPct val="150000"/>
              </a:lnSpc>
            </a:pPr>
            <a:r>
              <a:rPr lang="en-US" b="1" dirty="0">
                <a:latin typeface="Calibri" panose="020F0502020204030204" pitchFamily="34" charset="0"/>
                <a:cs typeface="Calibri" panose="020F0502020204030204" pitchFamily="34" charset="0"/>
              </a:rPr>
              <a:t>Different use cases</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53</a:t>
            </a:fld>
            <a:endParaRPr lang="zh-CN" altLang="en-US" dirty="0">
              <a:latin typeface="Calibri" panose="020F0502020204030204" pitchFamily="34" charset="0"/>
              <a:cs typeface="Calibri" panose="020F0502020204030204" pitchFamily="34" charset="0"/>
            </a:endParaRPr>
          </a:p>
        </p:txBody>
      </p:sp>
      <p:sp>
        <p:nvSpPr>
          <p:cNvPr id="7" name="AutoShape 4" descr="What is social media marketing?">
            <a:extLst>
              <a:ext uri="{FF2B5EF4-FFF2-40B4-BE49-F238E27FC236}">
                <a16:creationId xmlns:a16="http://schemas.microsoft.com/office/drawing/2014/main" id="{E4D5CC2B-AE5E-1F3D-D45C-855BF24994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RStudio Data analysis Logo Datacamp, Inc., editorial board transparent  background PNG clipart | HiClipart">
            <a:extLst>
              <a:ext uri="{FF2B5EF4-FFF2-40B4-BE49-F238E27FC236}">
                <a16:creationId xmlns:a16="http://schemas.microsoft.com/office/drawing/2014/main" id="{109E3908-076F-8E9C-920E-B796D38FE28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文本框 2">
            <a:extLst>
              <a:ext uri="{FF2B5EF4-FFF2-40B4-BE49-F238E27FC236}">
                <a16:creationId xmlns:a16="http://schemas.microsoft.com/office/drawing/2014/main" id="{472A3994-6E3D-82FD-1D9D-B2BB71DD3DCD}"/>
              </a:ext>
            </a:extLst>
          </p:cNvPr>
          <p:cNvSpPr txBox="1"/>
          <p:nvPr/>
        </p:nvSpPr>
        <p:spPr>
          <a:xfrm>
            <a:off x="7362451" y="1133439"/>
            <a:ext cx="3364433" cy="584775"/>
          </a:xfrm>
          <a:prstGeom prst="rect">
            <a:avLst/>
          </a:prstGeom>
          <a:noFill/>
        </p:spPr>
        <p:txBody>
          <a:bodyPr wrap="square" rtlCol="0">
            <a:spAutoFit/>
          </a:bodyPr>
          <a:lstStyle/>
          <a:p>
            <a:r>
              <a:rPr lang="en-US" sz="3200" b="1" dirty="0">
                <a:latin typeface="Calibri" panose="020F0502020204030204" pitchFamily="34" charset="0"/>
                <a:cs typeface="Calibri" panose="020F0502020204030204" pitchFamily="34" charset="0"/>
              </a:rPr>
              <a:t>Web Scrapers</a:t>
            </a:r>
          </a:p>
        </p:txBody>
      </p:sp>
      <p:sp>
        <p:nvSpPr>
          <p:cNvPr id="14" name="文本框 13">
            <a:extLst>
              <a:ext uri="{FF2B5EF4-FFF2-40B4-BE49-F238E27FC236}">
                <a16:creationId xmlns:a16="http://schemas.microsoft.com/office/drawing/2014/main" id="{6F6FB189-8401-F0E7-101E-E3BF097C31C7}"/>
              </a:ext>
            </a:extLst>
          </p:cNvPr>
          <p:cNvSpPr txBox="1"/>
          <p:nvPr/>
        </p:nvSpPr>
        <p:spPr>
          <a:xfrm>
            <a:off x="1557155" y="1166962"/>
            <a:ext cx="3364433" cy="584775"/>
          </a:xfrm>
          <a:prstGeom prst="rect">
            <a:avLst/>
          </a:prstGeom>
          <a:noFill/>
        </p:spPr>
        <p:txBody>
          <a:bodyPr wrap="square" rtlCol="0">
            <a:spAutoFit/>
          </a:bodyPr>
          <a:lstStyle/>
          <a:p>
            <a:r>
              <a:rPr lang="en-US" sz="3200" b="1" dirty="0">
                <a:latin typeface="Calibri" panose="020F0502020204030204" pitchFamily="34" charset="0"/>
                <a:cs typeface="Calibri" panose="020F0502020204030204" pitchFamily="34" charset="0"/>
              </a:rPr>
              <a:t>Web Crawling</a:t>
            </a:r>
          </a:p>
        </p:txBody>
      </p:sp>
      <p:sp>
        <p:nvSpPr>
          <p:cNvPr id="11" name="文本框 10">
            <a:extLst>
              <a:ext uri="{FF2B5EF4-FFF2-40B4-BE49-F238E27FC236}">
                <a16:creationId xmlns:a16="http://schemas.microsoft.com/office/drawing/2014/main" id="{81A696CD-6740-A71C-5F3A-10291C03B91F}"/>
              </a:ext>
            </a:extLst>
          </p:cNvPr>
          <p:cNvSpPr txBox="1"/>
          <p:nvPr/>
        </p:nvSpPr>
        <p:spPr>
          <a:xfrm>
            <a:off x="463735" y="1509793"/>
            <a:ext cx="6047141" cy="444801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200" dirty="0">
                <a:latin typeface="Calibri" panose="020F0502020204030204" pitchFamily="34" charset="0"/>
                <a:cs typeface="Calibri" panose="020F0502020204030204" pitchFamily="34" charset="0"/>
              </a:rPr>
              <a:t>Generating search engine results.</a:t>
            </a:r>
          </a:p>
          <a:p>
            <a:pPr marL="457200" indent="-457200">
              <a:lnSpc>
                <a:spcPct val="150000"/>
              </a:lnSpc>
              <a:buFont typeface="Arial" panose="020B0604020202020204" pitchFamily="34" charset="0"/>
              <a:buChar char="•"/>
            </a:pPr>
            <a:r>
              <a:rPr lang="en-US" sz="3200" dirty="0">
                <a:latin typeface="Calibri" panose="020F0502020204030204" pitchFamily="34" charset="0"/>
                <a:cs typeface="Calibri" panose="020F0502020204030204" pitchFamily="34" charset="0"/>
              </a:rPr>
              <a:t>Monitoring SEO analytics.</a:t>
            </a:r>
          </a:p>
          <a:p>
            <a:pPr marL="457200" indent="-457200">
              <a:lnSpc>
                <a:spcPct val="150000"/>
              </a:lnSpc>
              <a:buFont typeface="Arial" panose="020B0604020202020204" pitchFamily="34" charset="0"/>
              <a:buChar char="•"/>
            </a:pPr>
            <a:r>
              <a:rPr lang="en-US" sz="3200" dirty="0">
                <a:latin typeface="Calibri" panose="020F0502020204030204" pitchFamily="34" charset="0"/>
                <a:cs typeface="Calibri" panose="020F0502020204030204" pitchFamily="34" charset="0"/>
              </a:rPr>
              <a:t>Performing website analysis.</a:t>
            </a:r>
          </a:p>
          <a:p>
            <a:pPr marL="457200" indent="-457200">
              <a:lnSpc>
                <a:spcPct val="150000"/>
              </a:lnSpc>
              <a:buFont typeface="Arial" panose="020B0604020202020204" pitchFamily="34" charset="0"/>
              <a:buChar char="•"/>
            </a:pPr>
            <a:r>
              <a:rPr lang="en-US" altLang="zh-CN" sz="3200" dirty="0">
                <a:latin typeface="Calibri" panose="020F0502020204030204" pitchFamily="34" charset="0"/>
                <a:cs typeface="Calibri" panose="020F0502020204030204" pitchFamily="34" charset="0"/>
              </a:rPr>
              <a:t>Performed only by large corporations.</a:t>
            </a:r>
            <a:endParaRPr lang="en-US" sz="3200" dirty="0">
              <a:latin typeface="Calibri" panose="020F0502020204030204" pitchFamily="34" charset="0"/>
              <a:cs typeface="Calibri" panose="020F0502020204030204" pitchFamily="34" charset="0"/>
            </a:endParaRPr>
          </a:p>
        </p:txBody>
      </p:sp>
      <p:sp>
        <p:nvSpPr>
          <p:cNvPr id="13" name="文本框 12">
            <a:extLst>
              <a:ext uri="{FF2B5EF4-FFF2-40B4-BE49-F238E27FC236}">
                <a16:creationId xmlns:a16="http://schemas.microsoft.com/office/drawing/2014/main" id="{AE75C1B9-87D4-F421-B057-DBA9CA3E9AA5}"/>
              </a:ext>
            </a:extLst>
          </p:cNvPr>
          <p:cNvSpPr txBox="1"/>
          <p:nvPr/>
        </p:nvSpPr>
        <p:spPr>
          <a:xfrm>
            <a:off x="5943600" y="1509793"/>
            <a:ext cx="6229344" cy="4448013"/>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3200" dirty="0">
                <a:latin typeface="Calibri" panose="020F0502020204030204" pitchFamily="34" charset="0"/>
                <a:cs typeface="Calibri" panose="020F0502020204030204" pitchFamily="34" charset="0"/>
              </a:rPr>
              <a:t>Comparing prices.</a:t>
            </a:r>
          </a:p>
          <a:p>
            <a:pPr marL="457200" indent="-457200">
              <a:lnSpc>
                <a:spcPct val="150000"/>
              </a:lnSpc>
              <a:buFont typeface="Arial" panose="020B0604020202020204" pitchFamily="34" charset="0"/>
              <a:buChar char="•"/>
            </a:pPr>
            <a:r>
              <a:rPr lang="en-US" sz="3200" dirty="0">
                <a:latin typeface="Calibri" panose="020F0502020204030204" pitchFamily="34" charset="0"/>
                <a:cs typeface="Calibri" panose="020F0502020204030204" pitchFamily="34" charset="0"/>
              </a:rPr>
              <a:t>Stock market analysis.</a:t>
            </a:r>
          </a:p>
          <a:p>
            <a:pPr marL="457200" indent="-457200">
              <a:lnSpc>
                <a:spcPct val="150000"/>
              </a:lnSpc>
              <a:buFont typeface="Arial" panose="020B0604020202020204" pitchFamily="34" charset="0"/>
              <a:buChar char="•"/>
            </a:pPr>
            <a:r>
              <a:rPr lang="en-US" sz="3200" dirty="0">
                <a:latin typeface="Calibri" panose="020F0502020204030204" pitchFamily="34" charset="0"/>
                <a:cs typeface="Calibri" panose="020F0502020204030204" pitchFamily="34" charset="0"/>
              </a:rPr>
              <a:t>Managing brand reputation.</a:t>
            </a:r>
          </a:p>
          <a:p>
            <a:pPr marL="457200" indent="-457200">
              <a:lnSpc>
                <a:spcPct val="150000"/>
              </a:lnSpc>
              <a:buFont typeface="Arial" panose="020B0604020202020204" pitchFamily="34" charset="0"/>
              <a:buChar char="•"/>
            </a:pPr>
            <a:r>
              <a:rPr lang="en-US" sz="3200" dirty="0">
                <a:latin typeface="Calibri" panose="020F0502020204030204" pitchFamily="34" charset="0"/>
                <a:cs typeface="Calibri" panose="020F0502020204030204" pitchFamily="34" charset="0"/>
              </a:rPr>
              <a:t>Academic and scientific research.</a:t>
            </a:r>
          </a:p>
          <a:p>
            <a:pPr marL="457200" indent="-457200">
              <a:lnSpc>
                <a:spcPct val="150000"/>
              </a:lnSpc>
              <a:buFont typeface="Arial" panose="020B0604020202020204" pitchFamily="34" charset="0"/>
              <a:buChar char="•"/>
            </a:pPr>
            <a:r>
              <a:rPr lang="en-US" altLang="zh-CN" sz="3200" dirty="0">
                <a:latin typeface="Calibri" panose="020F0502020204030204" pitchFamily="34" charset="0"/>
                <a:cs typeface="Calibri" panose="020F0502020204030204" pitchFamily="34" charset="0"/>
              </a:rPr>
              <a:t>Used by small and large businesses</a:t>
            </a:r>
            <a:endParaRPr lang="en-US" sz="3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547450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838199" y="365125"/>
            <a:ext cx="11269718"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Tools</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54</a:t>
            </a:fld>
            <a:endParaRPr lang="zh-CN" altLang="en-US" dirty="0">
              <a:latin typeface="Calibri" panose="020F0502020204030204" pitchFamily="34" charset="0"/>
              <a:cs typeface="Calibri" panose="020F0502020204030204" pitchFamily="34" charset="0"/>
            </a:endParaRPr>
          </a:p>
        </p:txBody>
      </p:sp>
      <p:sp>
        <p:nvSpPr>
          <p:cNvPr id="4" name="文本框 3">
            <a:extLst>
              <a:ext uri="{FF2B5EF4-FFF2-40B4-BE49-F238E27FC236}">
                <a16:creationId xmlns:a16="http://schemas.microsoft.com/office/drawing/2014/main" id="{125722E2-5096-36EC-7DEB-165CCB669A95}"/>
              </a:ext>
            </a:extLst>
          </p:cNvPr>
          <p:cNvSpPr txBox="1"/>
          <p:nvPr/>
        </p:nvSpPr>
        <p:spPr>
          <a:xfrm>
            <a:off x="792692" y="1418384"/>
            <a:ext cx="10979199" cy="671851"/>
          </a:xfrm>
          <a:prstGeom prst="rect">
            <a:avLst/>
          </a:prstGeom>
          <a:noFill/>
        </p:spPr>
        <p:txBody>
          <a:bodyPr wrap="square" rtlCol="0">
            <a:spAutoFit/>
          </a:bodyPr>
          <a:lstStyle/>
          <a:p>
            <a:pPr>
              <a:lnSpc>
                <a:spcPct val="150000"/>
              </a:lnSpc>
            </a:pPr>
            <a:r>
              <a:rPr lang="en-US" sz="2800" b="1" dirty="0">
                <a:latin typeface="Calibri" panose="020F0502020204030204" pitchFamily="34" charset="0"/>
                <a:cs typeface="Calibri" panose="020F0502020204030204" pitchFamily="34" charset="0"/>
              </a:rPr>
              <a:t>Differences between Web Crawling </a:t>
            </a:r>
            <a:r>
              <a:rPr lang="en-US" sz="2800" dirty="0">
                <a:latin typeface="Calibri" panose="020F0502020204030204" pitchFamily="34" charset="0"/>
                <a:cs typeface="Calibri" panose="020F0502020204030204" pitchFamily="34" charset="0"/>
              </a:rPr>
              <a:t>and </a:t>
            </a:r>
            <a:r>
              <a:rPr lang="en-US" sz="2800" b="1" dirty="0">
                <a:latin typeface="Calibri" panose="020F0502020204030204" pitchFamily="34" charset="0"/>
                <a:cs typeface="Calibri" panose="020F0502020204030204" pitchFamily="34" charset="0"/>
              </a:rPr>
              <a:t>Web Scraping</a:t>
            </a:r>
          </a:p>
        </p:txBody>
      </p:sp>
      <p:sp>
        <p:nvSpPr>
          <p:cNvPr id="7" name="AutoShape 4" descr="What is social media marketing?">
            <a:extLst>
              <a:ext uri="{FF2B5EF4-FFF2-40B4-BE49-F238E27FC236}">
                <a16:creationId xmlns:a16="http://schemas.microsoft.com/office/drawing/2014/main" id="{E4D5CC2B-AE5E-1F3D-D45C-855BF24994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RStudio Data analysis Logo Datacamp, Inc., editorial board transparent  background PNG clipart | HiClipart">
            <a:extLst>
              <a:ext uri="{FF2B5EF4-FFF2-40B4-BE49-F238E27FC236}">
                <a16:creationId xmlns:a16="http://schemas.microsoft.com/office/drawing/2014/main" id="{109E3908-076F-8E9C-920E-B796D38FE28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图片 9">
            <a:extLst>
              <a:ext uri="{FF2B5EF4-FFF2-40B4-BE49-F238E27FC236}">
                <a16:creationId xmlns:a16="http://schemas.microsoft.com/office/drawing/2014/main" id="{6E30C83B-842F-4D26-F3A3-1B3319366FFC}"/>
              </a:ext>
            </a:extLst>
          </p:cNvPr>
          <p:cNvPicPr>
            <a:picLocks noChangeAspect="1"/>
          </p:cNvPicPr>
          <p:nvPr/>
        </p:nvPicPr>
        <p:blipFill rotWithShape="1">
          <a:blip r:embed="rId3"/>
          <a:srcRect t="20440" b="20091"/>
          <a:stretch/>
        </p:blipFill>
        <p:spPr>
          <a:xfrm>
            <a:off x="6427550" y="2799509"/>
            <a:ext cx="4926250" cy="2434614"/>
          </a:xfrm>
          <a:prstGeom prst="rect">
            <a:avLst/>
          </a:prstGeom>
        </p:spPr>
      </p:pic>
      <p:pic>
        <p:nvPicPr>
          <p:cNvPr id="12" name="图片 11">
            <a:extLst>
              <a:ext uri="{FF2B5EF4-FFF2-40B4-BE49-F238E27FC236}">
                <a16:creationId xmlns:a16="http://schemas.microsoft.com/office/drawing/2014/main" id="{719CE753-57F3-F6D0-305A-49995A0A47FD}"/>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contrast="40000"/>
                    </a14:imgEffect>
                  </a14:imgLayer>
                </a14:imgProps>
              </a:ext>
            </a:extLst>
          </a:blip>
          <a:srcRect t="21701"/>
          <a:stretch/>
        </p:blipFill>
        <p:spPr>
          <a:xfrm>
            <a:off x="747184" y="2799509"/>
            <a:ext cx="4846695" cy="2434613"/>
          </a:xfrm>
          <a:prstGeom prst="rect">
            <a:avLst/>
          </a:prstGeom>
        </p:spPr>
      </p:pic>
      <p:sp>
        <p:nvSpPr>
          <p:cNvPr id="3" name="文本框 2">
            <a:extLst>
              <a:ext uri="{FF2B5EF4-FFF2-40B4-BE49-F238E27FC236}">
                <a16:creationId xmlns:a16="http://schemas.microsoft.com/office/drawing/2014/main" id="{472A3994-6E3D-82FD-1D9D-B2BB71DD3DCD}"/>
              </a:ext>
            </a:extLst>
          </p:cNvPr>
          <p:cNvSpPr txBox="1"/>
          <p:nvPr/>
        </p:nvSpPr>
        <p:spPr>
          <a:xfrm>
            <a:off x="7507016" y="2090235"/>
            <a:ext cx="3364433" cy="584775"/>
          </a:xfrm>
          <a:prstGeom prst="rect">
            <a:avLst/>
          </a:prstGeom>
          <a:noFill/>
        </p:spPr>
        <p:txBody>
          <a:bodyPr wrap="square" rtlCol="0">
            <a:spAutoFit/>
          </a:bodyPr>
          <a:lstStyle/>
          <a:p>
            <a:r>
              <a:rPr lang="en-US" sz="3200" b="1" dirty="0">
                <a:latin typeface="Calibri" panose="020F0502020204030204" pitchFamily="34" charset="0"/>
                <a:cs typeface="Calibri" panose="020F0502020204030204" pitchFamily="34" charset="0"/>
              </a:rPr>
              <a:t>Web Scrapers</a:t>
            </a:r>
          </a:p>
        </p:txBody>
      </p:sp>
      <p:sp>
        <p:nvSpPr>
          <p:cNvPr id="14" name="文本框 13">
            <a:extLst>
              <a:ext uri="{FF2B5EF4-FFF2-40B4-BE49-F238E27FC236}">
                <a16:creationId xmlns:a16="http://schemas.microsoft.com/office/drawing/2014/main" id="{6F6FB189-8401-F0E7-101E-E3BF097C31C7}"/>
              </a:ext>
            </a:extLst>
          </p:cNvPr>
          <p:cNvSpPr txBox="1"/>
          <p:nvPr/>
        </p:nvSpPr>
        <p:spPr>
          <a:xfrm>
            <a:off x="1754208" y="2090235"/>
            <a:ext cx="3364433" cy="584775"/>
          </a:xfrm>
          <a:prstGeom prst="rect">
            <a:avLst/>
          </a:prstGeom>
          <a:noFill/>
        </p:spPr>
        <p:txBody>
          <a:bodyPr wrap="square" rtlCol="0">
            <a:spAutoFit/>
          </a:bodyPr>
          <a:lstStyle/>
          <a:p>
            <a:r>
              <a:rPr lang="en-US" sz="3200" b="1" dirty="0">
                <a:latin typeface="Calibri" panose="020F0502020204030204" pitchFamily="34" charset="0"/>
                <a:cs typeface="Calibri" panose="020F0502020204030204" pitchFamily="34" charset="0"/>
              </a:rPr>
              <a:t>Web Crawlers</a:t>
            </a:r>
          </a:p>
        </p:txBody>
      </p:sp>
    </p:spTree>
    <p:extLst>
      <p:ext uri="{BB962C8B-B14F-4D97-AF65-F5344CB8AC3E}">
        <p14:creationId xmlns:p14="http://schemas.microsoft.com/office/powerpoint/2010/main" val="34801515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838199" y="365125"/>
            <a:ext cx="11269718"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W</a:t>
            </a:r>
            <a:r>
              <a:rPr lang="en-US" altLang="zh-CN" b="1" dirty="0">
                <a:latin typeface="Calibri" panose="020F0502020204030204" pitchFamily="34" charset="0"/>
                <a:cs typeface="Calibri" panose="020F0502020204030204" pitchFamily="34" charset="0"/>
              </a:rPr>
              <a:t>eb crawling process</a:t>
            </a:r>
            <a:endParaRPr lang="en-US" b="1"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55</a:t>
            </a:fld>
            <a:endParaRPr lang="zh-CN" altLang="en-US" dirty="0">
              <a:latin typeface="Calibri" panose="020F0502020204030204" pitchFamily="34" charset="0"/>
              <a:cs typeface="Calibri" panose="020F0502020204030204" pitchFamily="34" charset="0"/>
            </a:endParaRPr>
          </a:p>
        </p:txBody>
      </p:sp>
      <p:pic>
        <p:nvPicPr>
          <p:cNvPr id="11" name="图片 10">
            <a:extLst>
              <a:ext uri="{FF2B5EF4-FFF2-40B4-BE49-F238E27FC236}">
                <a16:creationId xmlns:a16="http://schemas.microsoft.com/office/drawing/2014/main" id="{2901D8B9-E73F-6500-8933-7D62C96BBBD9}"/>
              </a:ext>
            </a:extLst>
          </p:cNvPr>
          <p:cNvPicPr>
            <a:picLocks noChangeAspect="1"/>
          </p:cNvPicPr>
          <p:nvPr/>
        </p:nvPicPr>
        <p:blipFill>
          <a:blip r:embed="rId3"/>
          <a:stretch>
            <a:fillRect/>
          </a:stretch>
        </p:blipFill>
        <p:spPr>
          <a:xfrm>
            <a:off x="436940" y="2111082"/>
            <a:ext cx="11318119" cy="3222335"/>
          </a:xfrm>
          <a:prstGeom prst="rect">
            <a:avLst/>
          </a:prstGeom>
        </p:spPr>
      </p:pic>
      <p:pic>
        <p:nvPicPr>
          <p:cNvPr id="10242" name="Picture 2" descr="Few Pains of Web Crawling - PromptCloud">
            <a:extLst>
              <a:ext uri="{FF2B5EF4-FFF2-40B4-BE49-F238E27FC236}">
                <a16:creationId xmlns:a16="http://schemas.microsoft.com/office/drawing/2014/main" id="{19106B93-63BE-104F-80F4-CAB0A7C521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2691" y="762000"/>
            <a:ext cx="3810000" cy="25146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F6FE79A-17E6-5640-9C7D-E3B099C3549E}"/>
              </a:ext>
            </a:extLst>
          </p:cNvPr>
          <p:cNvSpPr txBox="1"/>
          <p:nvPr/>
        </p:nvSpPr>
        <p:spPr>
          <a:xfrm>
            <a:off x="2593210" y="6199314"/>
            <a:ext cx="7005578" cy="369332"/>
          </a:xfrm>
          <a:prstGeom prst="rect">
            <a:avLst/>
          </a:prstGeom>
          <a:noFill/>
        </p:spPr>
        <p:txBody>
          <a:bodyPr wrap="square">
            <a:spAutoFit/>
          </a:bodyPr>
          <a:lstStyle/>
          <a:p>
            <a:r>
              <a:rPr lang="en-HK" b="0" i="0" dirty="0">
                <a:solidFill>
                  <a:srgbClr val="4D5156"/>
                </a:solidFill>
                <a:effectLst/>
                <a:latin typeface="arial" panose="020B0604020202020204" pitchFamily="34" charset="0"/>
              </a:rPr>
              <a:t>A </a:t>
            </a:r>
            <a:r>
              <a:rPr lang="en-HK" b="1" i="0" dirty="0">
                <a:solidFill>
                  <a:srgbClr val="4D5156"/>
                </a:solidFill>
                <a:effectLst/>
                <a:latin typeface="arial" panose="020B0604020202020204" pitchFamily="34" charset="0"/>
              </a:rPr>
              <a:t>web crawler</a:t>
            </a:r>
            <a:r>
              <a:rPr lang="en-HK" b="0" i="0" dirty="0">
                <a:solidFill>
                  <a:srgbClr val="4D5156"/>
                </a:solidFill>
                <a:effectLst/>
                <a:latin typeface="arial" panose="020B0604020202020204" pitchFamily="34" charset="0"/>
              </a:rPr>
              <a:t> operates like a </a:t>
            </a:r>
            <a:r>
              <a:rPr lang="en-HK" b="1" i="0" dirty="0">
                <a:solidFill>
                  <a:srgbClr val="4D5156"/>
                </a:solidFill>
                <a:effectLst/>
                <a:latin typeface="arial" panose="020B0604020202020204" pitchFamily="34" charset="0"/>
              </a:rPr>
              <a:t>graph</a:t>
            </a:r>
            <a:r>
              <a:rPr lang="en-HK" b="0" i="0" dirty="0">
                <a:solidFill>
                  <a:srgbClr val="4D5156"/>
                </a:solidFill>
                <a:effectLst/>
                <a:latin typeface="arial" panose="020B0604020202020204" pitchFamily="34" charset="0"/>
              </a:rPr>
              <a:t> traversal/search algorithm.</a:t>
            </a:r>
            <a:endParaRPr lang="en-US" dirty="0"/>
          </a:p>
        </p:txBody>
      </p:sp>
    </p:spTree>
    <p:extLst>
      <p:ext uri="{BB962C8B-B14F-4D97-AF65-F5344CB8AC3E}">
        <p14:creationId xmlns:p14="http://schemas.microsoft.com/office/powerpoint/2010/main" val="1466054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613541" y="199458"/>
            <a:ext cx="11269718" cy="1325563"/>
          </a:xfrm>
        </p:spPr>
        <p:txBody>
          <a:bodyPr vert="horz" lIns="91440" tIns="45720" rIns="91440" bIns="45720" rtlCol="0" anchor="ctr">
            <a:normAutofit/>
          </a:bodyPr>
          <a:lstStyle/>
          <a:p>
            <a:pPr>
              <a:lnSpc>
                <a:spcPct val="150000"/>
              </a:lnSpc>
            </a:pPr>
            <a:r>
              <a:rPr lang="en-US" b="1" dirty="0">
                <a:latin typeface="Calibri" panose="020F0502020204030204" pitchFamily="34" charset="0"/>
                <a:cs typeface="Calibri" panose="020F0502020204030204" pitchFamily="34" charset="0"/>
              </a:rPr>
              <a:t>What any crawler </a:t>
            </a:r>
            <a:r>
              <a:rPr lang="en-US" b="1" i="1" dirty="0">
                <a:latin typeface="Calibri" panose="020F0502020204030204" pitchFamily="34" charset="0"/>
                <a:cs typeface="Calibri" panose="020F0502020204030204" pitchFamily="34" charset="0"/>
              </a:rPr>
              <a:t>MUST </a:t>
            </a:r>
            <a:r>
              <a:rPr lang="en-US" b="1" dirty="0">
                <a:latin typeface="Calibri" panose="020F0502020204030204" pitchFamily="34" charset="0"/>
                <a:cs typeface="Calibri" panose="020F0502020204030204" pitchFamily="34" charset="0"/>
              </a:rPr>
              <a:t>do</a:t>
            </a:r>
            <a:r>
              <a:rPr lang="zh-CN" altLang="en-US" b="1" dirty="0">
                <a:latin typeface="Calibri" panose="020F0502020204030204" pitchFamily="34" charset="0"/>
                <a:cs typeface="Calibri" panose="020F0502020204030204" pitchFamily="34" charset="0"/>
              </a:rPr>
              <a:t>？</a:t>
            </a:r>
            <a:endParaRPr lang="en-US" b="1"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56</a:t>
            </a:fld>
            <a:endParaRPr lang="zh-CN" altLang="en-US" dirty="0">
              <a:latin typeface="Calibri" panose="020F0502020204030204" pitchFamily="34" charset="0"/>
              <a:cs typeface="Calibri" panose="020F0502020204030204" pitchFamily="34" charset="0"/>
            </a:endParaRPr>
          </a:p>
        </p:txBody>
      </p:sp>
      <p:sp>
        <p:nvSpPr>
          <p:cNvPr id="7" name="AutoShape 4" descr="What is social media marketing?">
            <a:extLst>
              <a:ext uri="{FF2B5EF4-FFF2-40B4-BE49-F238E27FC236}">
                <a16:creationId xmlns:a16="http://schemas.microsoft.com/office/drawing/2014/main" id="{E4D5CC2B-AE5E-1F3D-D45C-855BF24994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RStudio Data analysis Logo Datacamp, Inc., editorial board transparent  background PNG clipart | HiClipart">
            <a:extLst>
              <a:ext uri="{FF2B5EF4-FFF2-40B4-BE49-F238E27FC236}">
                <a16:creationId xmlns:a16="http://schemas.microsoft.com/office/drawing/2014/main" id="{109E3908-076F-8E9C-920E-B796D38FE28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文本框 9">
            <a:extLst>
              <a:ext uri="{FF2B5EF4-FFF2-40B4-BE49-F238E27FC236}">
                <a16:creationId xmlns:a16="http://schemas.microsoft.com/office/drawing/2014/main" id="{0F801541-18A4-316B-BC2B-43FF42F635C3}"/>
              </a:ext>
            </a:extLst>
          </p:cNvPr>
          <p:cNvSpPr txBox="1"/>
          <p:nvPr/>
        </p:nvSpPr>
        <p:spPr>
          <a:xfrm>
            <a:off x="810861" y="1388497"/>
            <a:ext cx="10108041" cy="454983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Be robust</a:t>
            </a:r>
            <a:r>
              <a:rPr lang="en-US" sz="2800" dirty="0">
                <a:latin typeface="Calibri" panose="020F0502020204030204" pitchFamily="34" charset="0"/>
                <a:cs typeface="Calibri" panose="020F0502020204030204" pitchFamily="34" charset="0"/>
              </a:rPr>
              <a:t>: Be immune to spider traps and other malicious behavior from web servers</a:t>
            </a:r>
          </a:p>
          <a:p>
            <a:pPr marL="457200"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Be polite</a:t>
            </a:r>
            <a:r>
              <a:rPr lang="en-US" sz="2800" dirty="0">
                <a:latin typeface="Calibri" panose="020F0502020204030204" pitchFamily="34" charset="0"/>
                <a:cs typeface="Calibri" panose="020F0502020204030204" pitchFamily="34" charset="0"/>
              </a:rPr>
              <a:t>: Respect implicit and explicit politeness considerations.</a:t>
            </a:r>
          </a:p>
          <a:p>
            <a:pPr marL="914400" lvl="1" indent="-457200">
              <a:lnSpc>
                <a:spcPct val="150000"/>
              </a:lnSpc>
              <a:buFont typeface="Arial" panose="020B0604020202020204" pitchFamily="34" charset="0"/>
              <a:buChar char="•"/>
            </a:pPr>
            <a:r>
              <a:rPr lang="en-US" sz="2800" b="1" dirty="0">
                <a:latin typeface="Calibri" panose="020F0502020204030204" pitchFamily="34" charset="0"/>
                <a:cs typeface="Calibri" panose="020F0502020204030204" pitchFamily="34" charset="0"/>
              </a:rPr>
              <a:t>Explicit politeness: </a:t>
            </a:r>
            <a:r>
              <a:rPr lang="en-US" sz="2800" dirty="0">
                <a:latin typeface="Calibri" panose="020F0502020204030204" pitchFamily="34" charset="0"/>
                <a:cs typeface="Calibri" panose="020F0502020204030204" pitchFamily="34" charset="0"/>
              </a:rPr>
              <a:t>specifications from webmaster on what portions of a site can be crawled – </a:t>
            </a:r>
            <a:r>
              <a:rPr lang="en-US" sz="2800" dirty="0" err="1">
                <a:latin typeface="Calibri" panose="020F0502020204030204" pitchFamily="34" charset="0"/>
                <a:cs typeface="Calibri" panose="020F0502020204030204" pitchFamily="34" charset="0"/>
              </a:rPr>
              <a:t>robots.txt</a:t>
            </a:r>
            <a:endParaRPr lang="en-US" sz="2800" dirty="0">
              <a:latin typeface="Calibri" panose="020F0502020204030204" pitchFamily="34" charset="0"/>
              <a:cs typeface="Calibri" panose="020F0502020204030204" pitchFamily="34" charset="0"/>
            </a:endParaRPr>
          </a:p>
          <a:p>
            <a:pPr marL="914400" lvl="1" indent="-457200">
              <a:lnSpc>
                <a:spcPct val="150000"/>
              </a:lnSpc>
              <a:buFont typeface="Arial" panose="020B0604020202020204" pitchFamily="34" charset="0"/>
              <a:buChar char="•"/>
            </a:pPr>
            <a:r>
              <a:rPr lang="en-US" altLang="en-US" sz="2800" b="1" dirty="0">
                <a:latin typeface="Calibri" panose="020F0502020204030204" pitchFamily="34" charset="0"/>
                <a:cs typeface="Calibri" panose="020F0502020204030204" pitchFamily="34" charset="0"/>
              </a:rPr>
              <a:t>Implicit politeness</a:t>
            </a:r>
            <a:r>
              <a:rPr lang="en-US" altLang="en-US" sz="2800" dirty="0">
                <a:latin typeface="Calibri" panose="020F0502020204030204" pitchFamily="34" charset="0"/>
                <a:cs typeface="Calibri" panose="020F0502020204030204" pitchFamily="34" charset="0"/>
              </a:rPr>
              <a:t>: even with no specification, avoid hitting any site too often.</a:t>
            </a:r>
          </a:p>
        </p:txBody>
      </p:sp>
    </p:spTree>
    <p:extLst>
      <p:ext uri="{BB962C8B-B14F-4D97-AF65-F5344CB8AC3E}">
        <p14:creationId xmlns:p14="http://schemas.microsoft.com/office/powerpoint/2010/main" val="17815520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838199" y="365125"/>
            <a:ext cx="11269718" cy="1325563"/>
          </a:xfrm>
        </p:spPr>
        <p:txBody>
          <a:bodyPr vert="horz" lIns="91440" tIns="45720" rIns="91440" bIns="45720" rtlCol="0" anchor="ctr">
            <a:normAutofit/>
          </a:bodyPr>
          <a:lstStyle/>
          <a:p>
            <a:r>
              <a:rPr lang="en-US" b="1" dirty="0" err="1">
                <a:latin typeface="Calibri" panose="020F0502020204030204" pitchFamily="34" charset="0"/>
                <a:cs typeface="Calibri" panose="020F0502020204030204" pitchFamily="34" charset="0"/>
              </a:rPr>
              <a:t>Robots.txt</a:t>
            </a:r>
            <a:endParaRPr lang="en-US" b="1"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57</a:t>
            </a:fld>
            <a:endParaRPr lang="zh-CN" altLang="en-US" dirty="0">
              <a:latin typeface="Calibri" panose="020F0502020204030204" pitchFamily="34" charset="0"/>
              <a:cs typeface="Calibri" panose="020F0502020204030204" pitchFamily="34" charset="0"/>
            </a:endParaRPr>
          </a:p>
        </p:txBody>
      </p:sp>
      <p:sp>
        <p:nvSpPr>
          <p:cNvPr id="7" name="AutoShape 4" descr="What is social media marketing?">
            <a:extLst>
              <a:ext uri="{FF2B5EF4-FFF2-40B4-BE49-F238E27FC236}">
                <a16:creationId xmlns:a16="http://schemas.microsoft.com/office/drawing/2014/main" id="{E4D5CC2B-AE5E-1F3D-D45C-855BF24994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0" descr="RStudio Data analysis Logo Datacamp, Inc., editorial board transparent  background PNG clipart | HiClipart">
            <a:extLst>
              <a:ext uri="{FF2B5EF4-FFF2-40B4-BE49-F238E27FC236}">
                <a16:creationId xmlns:a16="http://schemas.microsoft.com/office/drawing/2014/main" id="{109E3908-076F-8E9C-920E-B796D38FE28E}"/>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文本框 9">
            <a:extLst>
              <a:ext uri="{FF2B5EF4-FFF2-40B4-BE49-F238E27FC236}">
                <a16:creationId xmlns:a16="http://schemas.microsoft.com/office/drawing/2014/main" id="{0F801541-18A4-316B-BC2B-43FF42F635C3}"/>
              </a:ext>
            </a:extLst>
          </p:cNvPr>
          <p:cNvSpPr txBox="1"/>
          <p:nvPr/>
        </p:nvSpPr>
        <p:spPr>
          <a:xfrm>
            <a:off x="838199" y="1388497"/>
            <a:ext cx="10108041" cy="4549835"/>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Protocol for giving spiders (“robots”) limited access to a website, originally from 1994.</a:t>
            </a:r>
          </a:p>
          <a:p>
            <a:pPr>
              <a:lnSpc>
                <a:spcPct val="150000"/>
              </a:lnSpc>
            </a:pPr>
            <a:r>
              <a:rPr lang="en-US" sz="2800" dirty="0">
                <a:latin typeface="Calibri" panose="020F0502020204030204" pitchFamily="34" charset="0"/>
                <a:cs typeface="Calibri" panose="020F0502020204030204" pitchFamily="34" charset="0"/>
              </a:rPr>
              <a:t>	- www.robotstxt.org/robotstxt.html</a:t>
            </a:r>
          </a:p>
          <a:p>
            <a:pPr marL="457200" indent="-457200">
              <a:lnSpc>
                <a:spcPct val="15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Website announces its request on what can(not) be crawled.</a:t>
            </a:r>
          </a:p>
          <a:p>
            <a:pPr>
              <a:lnSpc>
                <a:spcPct val="150000"/>
              </a:lnSpc>
            </a:pPr>
            <a:r>
              <a:rPr lang="en-US" sz="2800" dirty="0">
                <a:latin typeface="Calibri" panose="020F0502020204030204" pitchFamily="34" charset="0"/>
                <a:cs typeface="Calibri" panose="020F0502020204030204" pitchFamily="34" charset="0"/>
              </a:rPr>
              <a:t>	- For a server, create a file /robots.txt.</a:t>
            </a:r>
          </a:p>
          <a:p>
            <a:pPr>
              <a:lnSpc>
                <a:spcPct val="150000"/>
              </a:lnSpc>
            </a:pPr>
            <a:r>
              <a:rPr lang="en-US" sz="2800" dirty="0">
                <a:latin typeface="Calibri" panose="020F0502020204030204" pitchFamily="34" charset="0"/>
                <a:cs typeface="Calibri" panose="020F0502020204030204" pitchFamily="34" charset="0"/>
              </a:rPr>
              <a:t>	- This file specifies access restrictions.</a:t>
            </a:r>
          </a:p>
          <a:p>
            <a:pPr marL="457200" indent="-457200">
              <a:lnSpc>
                <a:spcPct val="150000"/>
              </a:lnSpc>
              <a:buFont typeface="Arial" panose="020B0604020202020204" pitchFamily="34" charset="0"/>
              <a:buChar char="•"/>
            </a:pP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5132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60F51360-9914-41B6-B224-5493085BD686}"/>
              </a:ext>
            </a:extLst>
          </p:cNvPr>
          <p:cNvSpPr/>
          <p:nvPr/>
        </p:nvSpPr>
        <p:spPr>
          <a:xfrm>
            <a:off x="0" y="5318620"/>
            <a:ext cx="12113703" cy="1539380"/>
          </a:xfrm>
          <a:prstGeom prst="rtTriangle">
            <a:avLst/>
          </a:prstGeom>
          <a:gradFill flip="none" rotWithShape="1">
            <a:gsLst>
              <a:gs pos="0">
                <a:srgbClr val="97195B">
                  <a:shade val="30000"/>
                  <a:satMod val="115000"/>
                </a:srgbClr>
              </a:gs>
              <a:gs pos="50000">
                <a:srgbClr val="97195B">
                  <a:shade val="67500"/>
                  <a:satMod val="115000"/>
                </a:srgbClr>
              </a:gs>
              <a:gs pos="100000">
                <a:srgbClr val="97195B">
                  <a:shade val="100000"/>
                  <a:satMod val="115000"/>
                </a:srgbClr>
              </a:gs>
            </a:gsLst>
            <a:lin ang="13500000" scaled="1"/>
            <a:tileRect/>
          </a:gradFill>
          <a:ln>
            <a:solidFill>
              <a:srgbClr val="751C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pic>
        <p:nvPicPr>
          <p:cNvPr id="5" name="Picture 4" descr="Logo of City University of Hong Kong .svg">
            <a:extLst>
              <a:ext uri="{FF2B5EF4-FFF2-40B4-BE49-F238E27FC236}">
                <a16:creationId xmlns:a16="http://schemas.microsoft.com/office/drawing/2014/main" id="{B7A097E9-F579-431B-97B3-E87E1E775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7920" y="83698"/>
            <a:ext cx="1996440" cy="126331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EED1BF3-56FD-48E0-8983-C1531BD720F6}"/>
              </a:ext>
            </a:extLst>
          </p:cNvPr>
          <p:cNvSpPr/>
          <p:nvPr/>
        </p:nvSpPr>
        <p:spPr>
          <a:xfrm>
            <a:off x="2236714" y="2967335"/>
            <a:ext cx="7718588" cy="923330"/>
          </a:xfrm>
          <a:prstGeom prst="rect">
            <a:avLst/>
          </a:prstGeom>
          <a:noFill/>
        </p:spPr>
        <p:txBody>
          <a:bodyPr wrap="non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cs typeface="Calibri" panose="020F0502020204030204" pitchFamily="34" charset="0"/>
              </a:rPr>
              <a:t>Thanks for your attention!</a:t>
            </a:r>
          </a:p>
        </p:txBody>
      </p:sp>
      <p:sp>
        <p:nvSpPr>
          <p:cNvPr id="8" name="Slide Number Placeholder 7">
            <a:extLst>
              <a:ext uri="{FF2B5EF4-FFF2-40B4-BE49-F238E27FC236}">
                <a16:creationId xmlns:a16="http://schemas.microsoft.com/office/drawing/2014/main" id="{D76AA293-C290-4B2F-9255-07991B1198B8}"/>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58</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1247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FB52-2B77-B64D-9C10-A9A016A72F09}"/>
              </a:ext>
            </a:extLst>
          </p:cNvPr>
          <p:cNvSpPr>
            <a:spLocks noGrp="1"/>
          </p:cNvSpPr>
          <p:nvPr>
            <p:ph type="title"/>
          </p:nvPr>
        </p:nvSpPr>
        <p:spPr>
          <a:xfrm>
            <a:off x="603082" y="3029968"/>
            <a:ext cx="11152592" cy="1325563"/>
          </a:xfrm>
        </p:spPr>
        <p:txBody>
          <a:bodyPr vert="horz" lIns="91440" tIns="45720" rIns="91440" bIns="45720" rtlCol="0" anchor="ctr">
            <a:noAutofit/>
          </a:bodyPr>
          <a:lstStyle/>
          <a:p>
            <a:pPr>
              <a:lnSpc>
                <a:spcPct val="150000"/>
              </a:lnSpc>
            </a:pPr>
            <a:r>
              <a:rPr lang="en-US" sz="4000" dirty="0">
                <a:latin typeface="Calibri" panose="020F0502020204030204" pitchFamily="34" charset="0"/>
                <a:cs typeface="Calibri" panose="020F0502020204030204" pitchFamily="34" charset="0"/>
              </a:rPr>
              <a:t>Appendix</a:t>
            </a:r>
            <a:br>
              <a:rPr lang="en-US" sz="2800"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rPr>
              <a:t>1.https://www.coursera.org/learn/introduction-to-data-analytics/home/week/3</a:t>
            </a:r>
            <a:br>
              <a:rPr lang="en-US" sz="2800" u="sng" kern="100" dirty="0">
                <a:solidFill>
                  <a:srgbClr val="0563C1"/>
                </a:solidFill>
                <a:latin typeface="Calibri" panose="020F0502020204030204" pitchFamily="34" charset="0"/>
                <a:ea typeface="等线" panose="02010600030101010101" pitchFamily="2" charset="-122"/>
                <a:cs typeface="Calibri" panose="020F0502020204030204" pitchFamily="34" charset="0"/>
              </a:rPr>
            </a:br>
            <a:r>
              <a:rPr lang="en-US" sz="2800" kern="100" dirty="0">
                <a:latin typeface="Calibri" panose="020F0502020204030204" pitchFamily="34" charset="0"/>
                <a:ea typeface="等线" panose="02010600030101010101" pitchFamily="2" charset="-122"/>
                <a:cs typeface="Calibri" panose="020F0502020204030204" pitchFamily="34" charset="0"/>
              </a:rPr>
              <a:t>2.https://www.ics.uci.edu/~lopes/teaching/cs221W15/slides/</a:t>
            </a:r>
            <a:r>
              <a:rPr lang="en-US" sz="2800" kern="100" dirty="0" err="1">
                <a:latin typeface="Calibri" panose="020F0502020204030204" pitchFamily="34" charset="0"/>
                <a:ea typeface="等线" panose="02010600030101010101" pitchFamily="2" charset="-122"/>
                <a:cs typeface="Calibri" panose="020F0502020204030204" pitchFamily="34" charset="0"/>
              </a:rPr>
              <a:t>WebCrawling.pdf</a:t>
            </a:r>
            <a:br>
              <a:rPr lang="en-US" sz="2800" kern="100" dirty="0">
                <a:latin typeface="Calibri" panose="020F0502020204030204" pitchFamily="34" charset="0"/>
                <a:ea typeface="等线" panose="02010600030101010101" pitchFamily="2" charset="-122"/>
                <a:cs typeface="Calibri" panose="020F0502020204030204" pitchFamily="34" charset="0"/>
              </a:rPr>
            </a:br>
            <a:r>
              <a:rPr lang="en-US" sz="2800" kern="100" dirty="0">
                <a:latin typeface="Calibri" panose="020F0502020204030204" pitchFamily="34" charset="0"/>
                <a:ea typeface="等线" panose="02010600030101010101" pitchFamily="2" charset="-122"/>
                <a:cs typeface="Calibri" panose="020F0502020204030204" pitchFamily="34" charset="0"/>
              </a:rPr>
              <a:t>3. https://</a:t>
            </a:r>
            <a:r>
              <a:rPr lang="en-US" sz="2800" kern="100" dirty="0" err="1">
                <a:latin typeface="Calibri" panose="020F0502020204030204" pitchFamily="34" charset="0"/>
                <a:ea typeface="等线" panose="02010600030101010101" pitchFamily="2" charset="-122"/>
                <a:cs typeface="Calibri" panose="020F0502020204030204" pitchFamily="34" charset="0"/>
              </a:rPr>
              <a:t>link.springer.com</a:t>
            </a:r>
            <a:r>
              <a:rPr lang="en-US" sz="2800" kern="100" dirty="0">
                <a:latin typeface="Calibri" panose="020F0502020204030204" pitchFamily="34" charset="0"/>
                <a:ea typeface="等线" panose="02010600030101010101" pitchFamily="2" charset="-122"/>
                <a:cs typeface="Calibri" panose="020F0502020204030204" pitchFamily="34" charset="0"/>
              </a:rPr>
              <a:t>/content/pdf/10.1007/978-1-4842-3582-9.pdf</a:t>
            </a:r>
            <a:br>
              <a:rPr lang="en-US" sz="2800" kern="100" dirty="0">
                <a:latin typeface="Calibri" panose="020F0502020204030204" pitchFamily="34" charset="0"/>
                <a:ea typeface="等线" panose="02010600030101010101" pitchFamily="2" charset="-122"/>
                <a:cs typeface="Calibri" panose="020F0502020204030204" pitchFamily="34" charset="0"/>
              </a:rPr>
            </a:br>
            <a:br>
              <a:rPr lang="en-US" sz="2800" kern="100" dirty="0">
                <a:latin typeface="Calibri" panose="020F0502020204030204" pitchFamily="34" charset="0"/>
                <a:ea typeface="等线" panose="02010600030101010101" pitchFamily="2" charset="-122"/>
                <a:cs typeface="Calibri" panose="020F0502020204030204" pitchFamily="34" charset="0"/>
              </a:rPr>
            </a:br>
            <a:br>
              <a:rPr lang="en-US" sz="2800" u="sng" kern="100" dirty="0">
                <a:solidFill>
                  <a:srgbClr val="0563C1"/>
                </a:solidFill>
                <a:latin typeface="Calibri" panose="020F0502020204030204" pitchFamily="34" charset="0"/>
                <a:ea typeface="等线" panose="02010600030101010101" pitchFamily="2" charset="-122"/>
                <a:cs typeface="Calibri" panose="020F0502020204030204" pitchFamily="34" charset="0"/>
              </a:rPr>
            </a:br>
            <a:br>
              <a:rPr lang="en-US" sz="2800" u="sng" kern="100" dirty="0">
                <a:solidFill>
                  <a:srgbClr val="0563C1"/>
                </a:solidFill>
                <a:latin typeface="Calibri" panose="020F0502020204030204" pitchFamily="34" charset="0"/>
                <a:ea typeface="等线" panose="02010600030101010101" pitchFamily="2" charset="-122"/>
                <a:cs typeface="Calibri" panose="020F0502020204030204" pitchFamily="34" charset="0"/>
              </a:rPr>
            </a:br>
            <a:endParaRPr lang="en-US" sz="28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A9A59632-DC99-7749-8C78-6B3778F57FF5}"/>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59</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4437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AC77E1-83DF-31EE-1270-2B1E8B5157C5}"/>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7BD0228-B7EA-807C-79EA-1331A5B6BE84}"/>
              </a:ext>
            </a:extLst>
          </p:cNvPr>
          <p:cNvSpPr>
            <a:spLocks noGrp="1"/>
          </p:cNvSpPr>
          <p:nvPr>
            <p:ph type="sldNum" sz="quarter" idx="12"/>
          </p:nvPr>
        </p:nvSpPr>
        <p:spPr/>
        <p:txBody>
          <a:bodyPr/>
          <a:lstStyle/>
          <a:p>
            <a:fld id="{C399462D-D873-47C0-B287-693A0FDAC09B}" type="slidenum">
              <a:rPr lang="zh-CN" altLang="en-US" smtClean="0"/>
              <a:t>6</a:t>
            </a:fld>
            <a:endParaRPr lang="zh-CN" altLang="en-US"/>
          </a:p>
        </p:txBody>
      </p:sp>
      <p:sp>
        <p:nvSpPr>
          <p:cNvPr id="9" name="Title 1">
            <a:extLst>
              <a:ext uri="{FF2B5EF4-FFF2-40B4-BE49-F238E27FC236}">
                <a16:creationId xmlns:a16="http://schemas.microsoft.com/office/drawing/2014/main" id="{38BEC712-2EF6-518B-3960-4CFBAF09177F}"/>
              </a:ext>
            </a:extLst>
          </p:cNvPr>
          <p:cNvSpPr>
            <a:spLocks noGrp="1"/>
          </p:cNvSpPr>
          <p:nvPr>
            <p:ph type="title"/>
          </p:nvPr>
        </p:nvSpPr>
        <p:spPr>
          <a:xfrm>
            <a:off x="838200" y="38427"/>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Relational databases (examples) </a:t>
            </a:r>
          </a:p>
        </p:txBody>
      </p:sp>
      <p:sp>
        <p:nvSpPr>
          <p:cNvPr id="5" name="文本框 4">
            <a:extLst>
              <a:ext uri="{FF2B5EF4-FFF2-40B4-BE49-F238E27FC236}">
                <a16:creationId xmlns:a16="http://schemas.microsoft.com/office/drawing/2014/main" id="{C357A952-9697-8B27-D336-4C5E66E78EC7}"/>
              </a:ext>
            </a:extLst>
          </p:cNvPr>
          <p:cNvSpPr txBox="1"/>
          <p:nvPr/>
        </p:nvSpPr>
        <p:spPr>
          <a:xfrm>
            <a:off x="838200" y="864679"/>
            <a:ext cx="11042694" cy="585679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a:latin typeface="Calibri" panose="020F0502020204030204" pitchFamily="34" charset="0"/>
                <a:cs typeface="Calibri" panose="020F0502020204030204" pitchFamily="34" charset="0"/>
              </a:rPr>
              <a:t>Customer transactions</a:t>
            </a:r>
          </a:p>
          <a:p>
            <a:pPr marL="800100" lvl="1"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E-commerce: When a customer places an order on an online shopping platform, the system records the details (items purchased, payment method, and shipping address) in a database. Relational databases excel in organizing transactional data:</a:t>
            </a:r>
          </a:p>
          <a:p>
            <a:pPr marL="1257300" lvl="2" indent="-342900">
              <a:lnSpc>
                <a:spcPct val="150000"/>
              </a:lnSpc>
              <a:buFont typeface="Arial" panose="020B0604020202020204" pitchFamily="34" charset="0"/>
              <a:buChar char="•"/>
            </a:pPr>
            <a:r>
              <a:rPr lang="en-US" sz="2200" dirty="0">
                <a:latin typeface="Calibri" panose="020F0502020204030204" pitchFamily="34" charset="0"/>
                <a:cs typeface="Calibri" panose="020F0502020204030204" pitchFamily="34" charset="0"/>
              </a:rPr>
              <a:t>A </a:t>
            </a:r>
            <a:r>
              <a:rPr lang="en-US" sz="2200" dirty="0">
                <a:latin typeface="Consolas" panose="020B0609020204030204" pitchFamily="49" charset="0"/>
                <a:cs typeface="Consolas" panose="020B0609020204030204" pitchFamily="49" charset="0"/>
              </a:rPr>
              <a:t>Customers</a:t>
            </a:r>
            <a:r>
              <a:rPr lang="en-US" sz="2200" dirty="0">
                <a:latin typeface="Calibri" panose="020F0502020204030204" pitchFamily="34" charset="0"/>
                <a:cs typeface="Calibri" panose="020F0502020204030204" pitchFamily="34" charset="0"/>
              </a:rPr>
              <a:t> table: </a:t>
            </a:r>
            <a:r>
              <a:rPr lang="en-US" sz="2200" dirty="0" err="1">
                <a:latin typeface="Consolas" panose="020B0609020204030204" pitchFamily="49" charset="0"/>
                <a:cs typeface="Consolas" panose="020B0609020204030204" pitchFamily="49" charset="0"/>
              </a:rPr>
              <a:t>CustomerID</a:t>
            </a:r>
            <a:r>
              <a:rPr lang="en-US" sz="2200" dirty="0">
                <a:latin typeface="Consolas" panose="020B0609020204030204" pitchFamily="49" charset="0"/>
                <a:cs typeface="Consolas" panose="020B0609020204030204" pitchFamily="49" charset="0"/>
              </a:rPr>
              <a:t>, Name, Email, Phone</a:t>
            </a:r>
            <a:r>
              <a:rPr lang="en-US" sz="2200" dirty="0">
                <a:latin typeface="Calibri" panose="020F0502020204030204" pitchFamily="34" charset="0"/>
                <a:cs typeface="Calibri" panose="020F0502020204030204" pitchFamily="34" charset="0"/>
              </a:rPr>
              <a:t>.</a:t>
            </a:r>
          </a:p>
          <a:p>
            <a:pPr marL="1257300" lvl="2" indent="-342900">
              <a:lnSpc>
                <a:spcPct val="150000"/>
              </a:lnSpc>
              <a:buFont typeface="Arial" panose="020B0604020202020204" pitchFamily="34" charset="0"/>
              <a:buChar char="•"/>
            </a:pPr>
            <a:r>
              <a:rPr lang="en-US" sz="2200" dirty="0">
                <a:latin typeface="Calibri" panose="020F0502020204030204" pitchFamily="34" charset="0"/>
                <a:cs typeface="Calibri" panose="020F0502020204030204" pitchFamily="34" charset="0"/>
              </a:rPr>
              <a:t>An </a:t>
            </a:r>
            <a:r>
              <a:rPr lang="en-US" sz="2200" dirty="0">
                <a:latin typeface="Consolas" panose="020B0609020204030204" pitchFamily="49" charset="0"/>
                <a:cs typeface="Consolas" panose="020B0609020204030204" pitchFamily="49" charset="0"/>
              </a:rPr>
              <a:t>Orders</a:t>
            </a:r>
            <a:r>
              <a:rPr lang="en-US" sz="2200" dirty="0">
                <a:latin typeface="Calibri" panose="020F0502020204030204" pitchFamily="34" charset="0"/>
                <a:cs typeface="Calibri" panose="020F0502020204030204" pitchFamily="34" charset="0"/>
              </a:rPr>
              <a:t> table: </a:t>
            </a:r>
            <a:r>
              <a:rPr lang="en-US" sz="2200" dirty="0" err="1">
                <a:latin typeface="Consolas" panose="020B0609020204030204" pitchFamily="49" charset="0"/>
                <a:cs typeface="Consolas" panose="020B0609020204030204" pitchFamily="49" charset="0"/>
              </a:rPr>
              <a:t>OrderID</a:t>
            </a:r>
            <a:r>
              <a:rPr lang="en-US" sz="2200" dirty="0">
                <a:latin typeface="Consolas" panose="020B0609020204030204" pitchFamily="49" charset="0"/>
                <a:cs typeface="Consolas" panose="020B0609020204030204" pitchFamily="49" charset="0"/>
              </a:rPr>
              <a:t>, </a:t>
            </a:r>
            <a:r>
              <a:rPr lang="en-US" sz="2200" dirty="0" err="1">
                <a:latin typeface="Consolas" panose="020B0609020204030204" pitchFamily="49" charset="0"/>
                <a:cs typeface="Consolas" panose="020B0609020204030204" pitchFamily="49" charset="0"/>
              </a:rPr>
              <a:t>CustomerID</a:t>
            </a:r>
            <a:r>
              <a:rPr lang="en-US" sz="2200" dirty="0">
                <a:latin typeface="Consolas" panose="020B0609020204030204" pitchFamily="49" charset="0"/>
                <a:cs typeface="Consolas" panose="020B0609020204030204" pitchFamily="49" charset="0"/>
              </a:rPr>
              <a:t>, Date, </a:t>
            </a:r>
            <a:r>
              <a:rPr lang="en-US" sz="2200" dirty="0" err="1">
                <a:latin typeface="Consolas" panose="020B0609020204030204" pitchFamily="49" charset="0"/>
                <a:cs typeface="Consolas" panose="020B0609020204030204" pitchFamily="49" charset="0"/>
              </a:rPr>
              <a:t>TotalAmount</a:t>
            </a:r>
            <a:r>
              <a:rPr lang="en-US" sz="2200" dirty="0">
                <a:latin typeface="Calibri" panose="020F0502020204030204" pitchFamily="34" charset="0"/>
                <a:cs typeface="Calibri" panose="020F0502020204030204" pitchFamily="34" charset="0"/>
              </a:rPr>
              <a:t>.</a:t>
            </a:r>
          </a:p>
          <a:p>
            <a:pPr marL="1257300" lvl="2" indent="-342900">
              <a:lnSpc>
                <a:spcPct val="150000"/>
              </a:lnSpc>
              <a:buFont typeface="Arial" panose="020B0604020202020204" pitchFamily="34" charset="0"/>
              <a:buChar char="•"/>
            </a:pPr>
            <a:r>
              <a:rPr lang="en-US" sz="2200" dirty="0">
                <a:latin typeface="Calibri" panose="020F0502020204030204" pitchFamily="34" charset="0"/>
                <a:cs typeface="Calibri" panose="020F0502020204030204" pitchFamily="34" charset="0"/>
              </a:rPr>
              <a:t>An </a:t>
            </a:r>
            <a:r>
              <a:rPr lang="en-US" sz="2200" dirty="0" err="1">
                <a:latin typeface="Consolas" panose="020B0609020204030204" pitchFamily="49" charset="0"/>
                <a:cs typeface="Consolas" panose="020B0609020204030204" pitchFamily="49" charset="0"/>
              </a:rPr>
              <a:t>OrderDetails</a:t>
            </a:r>
            <a:r>
              <a:rPr lang="en-US" sz="2200" dirty="0">
                <a:latin typeface="Calibri" panose="020F0502020204030204" pitchFamily="34" charset="0"/>
                <a:cs typeface="Calibri" panose="020F0502020204030204" pitchFamily="34" charset="0"/>
              </a:rPr>
              <a:t> table: </a:t>
            </a:r>
            <a:r>
              <a:rPr lang="en-US" sz="2200" dirty="0" err="1">
                <a:latin typeface="Consolas" panose="020B0609020204030204" pitchFamily="49" charset="0"/>
                <a:cs typeface="Consolas" panose="020B0609020204030204" pitchFamily="49" charset="0"/>
              </a:rPr>
              <a:t>OrderDetailID</a:t>
            </a:r>
            <a:r>
              <a:rPr lang="en-US" sz="2200" dirty="0">
                <a:latin typeface="Calibri" panose="020F0502020204030204" pitchFamily="34" charset="0"/>
                <a:cs typeface="Calibri" panose="020F0502020204030204" pitchFamily="34" charset="0"/>
              </a:rPr>
              <a:t>, </a:t>
            </a:r>
            <a:r>
              <a:rPr lang="en-US" sz="2200" dirty="0" err="1">
                <a:latin typeface="Consolas" panose="020B0609020204030204" pitchFamily="49" charset="0"/>
                <a:cs typeface="Consolas" panose="020B0609020204030204" pitchFamily="49" charset="0"/>
              </a:rPr>
              <a:t>OrderID</a:t>
            </a:r>
            <a:r>
              <a:rPr lang="en-US" sz="2200" dirty="0">
                <a:latin typeface="Calibri" panose="020F0502020204030204" pitchFamily="34" charset="0"/>
                <a:cs typeface="Calibri" panose="020F0502020204030204" pitchFamily="34" charset="0"/>
              </a:rPr>
              <a:t>, </a:t>
            </a:r>
            <a:r>
              <a:rPr lang="en-US" sz="2200" dirty="0" err="1">
                <a:latin typeface="Consolas" panose="020B0609020204030204" pitchFamily="49" charset="0"/>
                <a:cs typeface="Consolas" panose="020B0609020204030204" pitchFamily="49" charset="0"/>
              </a:rPr>
              <a:t>ProductID</a:t>
            </a:r>
            <a:r>
              <a:rPr lang="en-US" sz="2200" dirty="0">
                <a:latin typeface="Calibri" panose="020F0502020204030204" pitchFamily="34" charset="0"/>
                <a:cs typeface="Calibri" panose="020F0502020204030204" pitchFamily="34" charset="0"/>
              </a:rPr>
              <a:t>, </a:t>
            </a:r>
            <a:r>
              <a:rPr lang="en-US" sz="2200" dirty="0">
                <a:latin typeface="Consolas" panose="020B0609020204030204" pitchFamily="49" charset="0"/>
                <a:cs typeface="Consolas" panose="020B0609020204030204" pitchFamily="49" charset="0"/>
              </a:rPr>
              <a:t>Quantity</a:t>
            </a:r>
            <a:r>
              <a:rPr lang="en-US" sz="2200" dirty="0">
                <a:latin typeface="Calibri" panose="020F0502020204030204" pitchFamily="34" charset="0"/>
                <a:cs typeface="Calibri" panose="020F0502020204030204" pitchFamily="34" charset="0"/>
              </a:rPr>
              <a:t>, </a:t>
            </a:r>
            <a:r>
              <a:rPr lang="en-US" sz="2200" dirty="0">
                <a:latin typeface="Consolas" panose="020B0609020204030204" pitchFamily="49" charset="0"/>
                <a:cs typeface="Consolas" panose="020B0609020204030204" pitchFamily="49" charset="0"/>
              </a:rPr>
              <a:t>Price</a:t>
            </a:r>
            <a:r>
              <a:rPr lang="en-US" sz="2200" dirty="0">
                <a:latin typeface="Calibri" panose="020F0502020204030204" pitchFamily="34" charset="0"/>
                <a:cs typeface="Calibri" panose="020F0502020204030204" pitchFamily="34" charset="0"/>
              </a:rPr>
              <a:t>.</a:t>
            </a:r>
          </a:p>
          <a:p>
            <a:pPr marL="1257300" lvl="2" indent="-342900">
              <a:lnSpc>
                <a:spcPct val="150000"/>
              </a:lnSpc>
              <a:buFont typeface="Arial" panose="020B0604020202020204" pitchFamily="34" charset="0"/>
              <a:buChar char="•"/>
            </a:pPr>
            <a:r>
              <a:rPr lang="en-US" sz="2200" dirty="0">
                <a:latin typeface="Calibri" panose="020F0502020204030204" pitchFamily="34" charset="0"/>
                <a:cs typeface="Calibri" panose="020F0502020204030204" pitchFamily="34" charset="0"/>
              </a:rPr>
              <a:t>By linking these tables, the database ensures seamless tracking of customer orders and inventory updates.</a:t>
            </a:r>
          </a:p>
        </p:txBody>
      </p:sp>
    </p:spTree>
    <p:extLst>
      <p:ext uri="{BB962C8B-B14F-4D97-AF65-F5344CB8AC3E}">
        <p14:creationId xmlns:p14="http://schemas.microsoft.com/office/powerpoint/2010/main" val="2153964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5A73A-FE49-D007-DEF4-B09D03FDB595}"/>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EAAD9FE-D0AC-0D0B-9225-8ED06D7EBDE8}"/>
              </a:ext>
            </a:extLst>
          </p:cNvPr>
          <p:cNvSpPr>
            <a:spLocks noGrp="1"/>
          </p:cNvSpPr>
          <p:nvPr>
            <p:ph type="sldNum" sz="quarter" idx="12"/>
          </p:nvPr>
        </p:nvSpPr>
        <p:spPr/>
        <p:txBody>
          <a:bodyPr/>
          <a:lstStyle/>
          <a:p>
            <a:fld id="{C399462D-D873-47C0-B287-693A0FDAC09B}" type="slidenum">
              <a:rPr lang="zh-CN" altLang="en-US" smtClean="0"/>
              <a:t>7</a:t>
            </a:fld>
            <a:endParaRPr lang="zh-CN" altLang="en-US"/>
          </a:p>
        </p:txBody>
      </p:sp>
      <p:sp>
        <p:nvSpPr>
          <p:cNvPr id="9" name="Title 1">
            <a:extLst>
              <a:ext uri="{FF2B5EF4-FFF2-40B4-BE49-F238E27FC236}">
                <a16:creationId xmlns:a16="http://schemas.microsoft.com/office/drawing/2014/main" id="{9AC5A674-9EB6-89B6-D426-3C8FA8A18F3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Relational databases (examples)</a:t>
            </a:r>
          </a:p>
        </p:txBody>
      </p:sp>
      <p:sp>
        <p:nvSpPr>
          <p:cNvPr id="5" name="文本框 4">
            <a:extLst>
              <a:ext uri="{FF2B5EF4-FFF2-40B4-BE49-F238E27FC236}">
                <a16:creationId xmlns:a16="http://schemas.microsoft.com/office/drawing/2014/main" id="{9512C2C0-6ABF-942B-27E2-6494D28A899A}"/>
              </a:ext>
            </a:extLst>
          </p:cNvPr>
          <p:cNvSpPr txBox="1"/>
          <p:nvPr/>
        </p:nvSpPr>
        <p:spPr>
          <a:xfrm>
            <a:off x="838200" y="1236114"/>
            <a:ext cx="11042694" cy="530279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b="1" dirty="0">
                <a:latin typeface="Calibri" panose="020F0502020204030204" pitchFamily="34" charset="0"/>
                <a:cs typeface="Calibri" panose="020F0502020204030204" pitchFamily="34" charset="0"/>
              </a:rPr>
              <a:t>Human resource activities</a:t>
            </a:r>
          </a:p>
          <a:p>
            <a:pPr marL="800100" lvl="1"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Recruitment: Companies maintain databases of job applicants, including their resumes, interview statuses, and feedback. Relational databases maintain recruitment data with clear relationships:</a:t>
            </a:r>
          </a:p>
          <a:p>
            <a:pPr marL="1257300" lvl="2" indent="-342900">
              <a:lnSpc>
                <a:spcPct val="150000"/>
              </a:lnSpc>
              <a:buFont typeface="Arial" panose="020B0604020202020204" pitchFamily="34" charset="0"/>
              <a:buChar char="•"/>
            </a:pPr>
            <a:r>
              <a:rPr lang="en-US" sz="2200" dirty="0">
                <a:latin typeface="Consolas" panose="020B0609020204030204" pitchFamily="49" charset="0"/>
                <a:cs typeface="Consolas" panose="020B0609020204030204" pitchFamily="49" charset="0"/>
              </a:rPr>
              <a:t>Applicants</a:t>
            </a:r>
            <a:r>
              <a:rPr lang="en-US" sz="2200" dirty="0">
                <a:latin typeface="Calibri" panose="020F0502020204030204" pitchFamily="34" charset="0"/>
                <a:cs typeface="Calibri" panose="020F0502020204030204" pitchFamily="34" charset="0"/>
              </a:rPr>
              <a:t> table: </a:t>
            </a:r>
            <a:r>
              <a:rPr lang="en-US" sz="2200" dirty="0" err="1">
                <a:latin typeface="Consolas" panose="020B0609020204030204" pitchFamily="49" charset="0"/>
                <a:cs typeface="Consolas" panose="020B0609020204030204" pitchFamily="49" charset="0"/>
              </a:rPr>
              <a:t>ApplicantID</a:t>
            </a:r>
            <a:r>
              <a:rPr lang="en-US" sz="2200" dirty="0">
                <a:latin typeface="Consolas" panose="020B0609020204030204" pitchFamily="49" charset="0"/>
                <a:cs typeface="Consolas" panose="020B0609020204030204" pitchFamily="49" charset="0"/>
              </a:rPr>
              <a:t>, Name, Email, Phone</a:t>
            </a:r>
            <a:r>
              <a:rPr lang="en-US" sz="2200" dirty="0">
                <a:latin typeface="Calibri" panose="020F0502020204030204" pitchFamily="34" charset="0"/>
                <a:cs typeface="Calibri" panose="020F0502020204030204" pitchFamily="34" charset="0"/>
              </a:rPr>
              <a:t>.</a:t>
            </a:r>
          </a:p>
          <a:p>
            <a:pPr marL="1257300" lvl="2" indent="-342900">
              <a:lnSpc>
                <a:spcPct val="150000"/>
              </a:lnSpc>
              <a:buFont typeface="Arial" panose="020B0604020202020204" pitchFamily="34" charset="0"/>
              <a:buChar char="•"/>
            </a:pPr>
            <a:r>
              <a:rPr lang="en-US" sz="2200" dirty="0" err="1">
                <a:latin typeface="Consolas" panose="020B0609020204030204" pitchFamily="49" charset="0"/>
                <a:cs typeface="Consolas" panose="020B0609020204030204" pitchFamily="49" charset="0"/>
              </a:rPr>
              <a:t>JobPositions</a:t>
            </a:r>
            <a:r>
              <a:rPr lang="en-US" sz="2200" dirty="0">
                <a:latin typeface="Calibri" panose="020F0502020204030204" pitchFamily="34" charset="0"/>
                <a:cs typeface="Calibri" panose="020F0502020204030204" pitchFamily="34" charset="0"/>
              </a:rPr>
              <a:t> table: </a:t>
            </a:r>
            <a:r>
              <a:rPr lang="en-US" sz="2200" dirty="0" err="1">
                <a:latin typeface="Consolas" panose="020B0609020204030204" pitchFamily="49" charset="0"/>
                <a:cs typeface="Consolas" panose="020B0609020204030204" pitchFamily="49" charset="0"/>
              </a:rPr>
              <a:t>PositionID</a:t>
            </a:r>
            <a:r>
              <a:rPr lang="en-US" sz="2200" dirty="0">
                <a:latin typeface="Consolas" panose="020B0609020204030204" pitchFamily="49" charset="0"/>
                <a:cs typeface="Consolas" panose="020B0609020204030204" pitchFamily="49" charset="0"/>
              </a:rPr>
              <a:t>, Title, Department, </a:t>
            </a:r>
            <a:r>
              <a:rPr lang="en-US" sz="2200" dirty="0" err="1">
                <a:latin typeface="Consolas" panose="020B0609020204030204" pitchFamily="49" charset="0"/>
                <a:cs typeface="Consolas" panose="020B0609020204030204" pitchFamily="49" charset="0"/>
              </a:rPr>
              <a:t>SalaryRange</a:t>
            </a:r>
            <a:r>
              <a:rPr lang="en-US" sz="2200" dirty="0">
                <a:latin typeface="Calibri" panose="020F0502020204030204" pitchFamily="34" charset="0"/>
                <a:cs typeface="Calibri" panose="020F0502020204030204" pitchFamily="34" charset="0"/>
              </a:rPr>
              <a:t>.</a:t>
            </a:r>
          </a:p>
          <a:p>
            <a:pPr marL="1257300" lvl="2" indent="-342900">
              <a:lnSpc>
                <a:spcPct val="150000"/>
              </a:lnSpc>
              <a:buFont typeface="Arial" panose="020B0604020202020204" pitchFamily="34" charset="0"/>
              <a:buChar char="•"/>
            </a:pPr>
            <a:r>
              <a:rPr lang="en-US" sz="2200" dirty="0">
                <a:latin typeface="Consolas" panose="020B0609020204030204" pitchFamily="49" charset="0"/>
                <a:cs typeface="Consolas" panose="020B0609020204030204" pitchFamily="49" charset="0"/>
              </a:rPr>
              <a:t>Applications</a:t>
            </a:r>
            <a:r>
              <a:rPr lang="en-US" sz="2200" dirty="0">
                <a:latin typeface="Calibri" panose="020F0502020204030204" pitchFamily="34" charset="0"/>
                <a:cs typeface="Calibri" panose="020F0502020204030204" pitchFamily="34" charset="0"/>
              </a:rPr>
              <a:t> table: </a:t>
            </a:r>
            <a:r>
              <a:rPr lang="en-US" sz="2200" dirty="0" err="1">
                <a:latin typeface="Consolas" panose="020B0609020204030204" pitchFamily="49" charset="0"/>
                <a:cs typeface="Consolas" panose="020B0609020204030204" pitchFamily="49" charset="0"/>
              </a:rPr>
              <a:t>ApplicationID</a:t>
            </a:r>
            <a:r>
              <a:rPr lang="en-US" sz="2200" dirty="0">
                <a:latin typeface="Consolas" panose="020B0609020204030204" pitchFamily="49" charset="0"/>
                <a:cs typeface="Consolas" panose="020B0609020204030204" pitchFamily="49" charset="0"/>
              </a:rPr>
              <a:t>, </a:t>
            </a:r>
            <a:r>
              <a:rPr lang="en-US" sz="2200" dirty="0" err="1">
                <a:latin typeface="Consolas" panose="020B0609020204030204" pitchFamily="49" charset="0"/>
                <a:cs typeface="Consolas" panose="020B0609020204030204" pitchFamily="49" charset="0"/>
              </a:rPr>
              <a:t>ApplicantID</a:t>
            </a:r>
            <a:r>
              <a:rPr lang="en-US" sz="2200" dirty="0">
                <a:latin typeface="Consolas" panose="020B0609020204030204" pitchFamily="49" charset="0"/>
                <a:cs typeface="Consolas" panose="020B0609020204030204" pitchFamily="49" charset="0"/>
              </a:rPr>
              <a:t>, </a:t>
            </a:r>
            <a:r>
              <a:rPr lang="en-US" sz="2200" dirty="0" err="1">
                <a:latin typeface="Consolas" panose="020B0609020204030204" pitchFamily="49" charset="0"/>
                <a:cs typeface="Consolas" panose="020B0609020204030204" pitchFamily="49" charset="0"/>
              </a:rPr>
              <a:t>PositionID</a:t>
            </a:r>
            <a:r>
              <a:rPr lang="en-US" sz="2200" dirty="0">
                <a:latin typeface="Consolas" panose="020B0609020204030204" pitchFamily="49" charset="0"/>
                <a:cs typeface="Consolas" panose="020B0609020204030204" pitchFamily="49" charset="0"/>
              </a:rPr>
              <a:t>, Status</a:t>
            </a:r>
            <a:r>
              <a:rPr lang="en-US" sz="2200" dirty="0">
                <a:latin typeface="Calibri" panose="020F0502020204030204" pitchFamily="34" charset="0"/>
                <a:cs typeface="Calibri" panose="020F0502020204030204" pitchFamily="34" charset="0"/>
              </a:rPr>
              <a:t>.</a:t>
            </a:r>
          </a:p>
          <a:p>
            <a:pPr marL="1257300" lvl="2" indent="-342900">
              <a:lnSpc>
                <a:spcPct val="150000"/>
              </a:lnSpc>
              <a:buFont typeface="Arial" panose="020B0604020202020204" pitchFamily="34" charset="0"/>
              <a:buChar char="•"/>
            </a:pPr>
            <a:r>
              <a:rPr lang="en-US" sz="2200" dirty="0">
                <a:latin typeface="Calibri" panose="020F0502020204030204" pitchFamily="34" charset="0"/>
                <a:cs typeface="Calibri" panose="020F0502020204030204" pitchFamily="34" charset="0"/>
              </a:rPr>
              <a:t>Relationships track which applicant applied to which position and their current application status.</a:t>
            </a:r>
          </a:p>
        </p:txBody>
      </p:sp>
    </p:spTree>
    <p:extLst>
      <p:ext uri="{BB962C8B-B14F-4D97-AF65-F5344CB8AC3E}">
        <p14:creationId xmlns:p14="http://schemas.microsoft.com/office/powerpoint/2010/main" val="22433591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91EF9F-264D-2395-D926-9299A6EF0BF7}"/>
            </a:ext>
          </a:extLst>
        </p:cNvPr>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45A79D1-9611-C5EA-4943-CEC7387EB366}"/>
              </a:ext>
            </a:extLst>
          </p:cNvPr>
          <p:cNvSpPr>
            <a:spLocks noGrp="1"/>
          </p:cNvSpPr>
          <p:nvPr>
            <p:ph type="sldNum" sz="quarter" idx="12"/>
          </p:nvPr>
        </p:nvSpPr>
        <p:spPr/>
        <p:txBody>
          <a:bodyPr/>
          <a:lstStyle/>
          <a:p>
            <a:fld id="{C399462D-D873-47C0-B287-693A0FDAC09B}" type="slidenum">
              <a:rPr lang="zh-CN" altLang="en-US" smtClean="0"/>
              <a:t>8</a:t>
            </a:fld>
            <a:endParaRPr lang="zh-CN" altLang="en-US"/>
          </a:p>
        </p:txBody>
      </p:sp>
      <p:sp>
        <p:nvSpPr>
          <p:cNvPr id="9" name="Title 1">
            <a:extLst>
              <a:ext uri="{FF2B5EF4-FFF2-40B4-BE49-F238E27FC236}">
                <a16:creationId xmlns:a16="http://schemas.microsoft.com/office/drawing/2014/main" id="{48C4B2C1-F7AD-D65F-1897-4D68DFE623A3}"/>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Relational databases (examples)</a:t>
            </a:r>
          </a:p>
        </p:txBody>
      </p:sp>
      <p:sp>
        <p:nvSpPr>
          <p:cNvPr id="5" name="文本框 4">
            <a:extLst>
              <a:ext uri="{FF2B5EF4-FFF2-40B4-BE49-F238E27FC236}">
                <a16:creationId xmlns:a16="http://schemas.microsoft.com/office/drawing/2014/main" id="{0D44269B-DE6F-5F68-18BA-7F3446983DBF}"/>
              </a:ext>
            </a:extLst>
          </p:cNvPr>
          <p:cNvSpPr txBox="1"/>
          <p:nvPr/>
        </p:nvSpPr>
        <p:spPr>
          <a:xfrm>
            <a:off x="838200" y="1551132"/>
            <a:ext cx="11042694" cy="5021055"/>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Workflows</a:t>
            </a:r>
          </a:p>
          <a:p>
            <a:pPr marL="800100" lvl="1"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Manufacturing: Factories use databases to schedule and monitor production tasks, such as tracking which machines are in use and when maintenance is due. Workflows are often tracked with relational tables linking tasks, resources, and schedules:</a:t>
            </a:r>
          </a:p>
          <a:p>
            <a:pPr marL="1257300" lvl="2" indent="-342900">
              <a:lnSpc>
                <a:spcPct val="150000"/>
              </a:lnSpc>
              <a:buFont typeface="Arial" panose="020B0604020202020204" pitchFamily="34" charset="0"/>
              <a:buChar char="•"/>
            </a:pPr>
            <a:r>
              <a:rPr lang="en-US" sz="2200" dirty="0">
                <a:latin typeface="Consolas" panose="020B0609020204030204" pitchFamily="49" charset="0"/>
                <a:cs typeface="Consolas" panose="020B0609020204030204" pitchFamily="49" charset="0"/>
              </a:rPr>
              <a:t>Projects</a:t>
            </a:r>
            <a:r>
              <a:rPr lang="en-US" sz="2200" dirty="0">
                <a:latin typeface="Calibri" panose="020F0502020204030204" pitchFamily="34" charset="0"/>
                <a:cs typeface="Calibri" panose="020F0502020204030204" pitchFamily="34" charset="0"/>
              </a:rPr>
              <a:t>: </a:t>
            </a:r>
            <a:r>
              <a:rPr lang="en-US" sz="2200" dirty="0" err="1">
                <a:latin typeface="Consolas" panose="020B0609020204030204" pitchFamily="49" charset="0"/>
                <a:cs typeface="Consolas" panose="020B0609020204030204" pitchFamily="49" charset="0"/>
              </a:rPr>
              <a:t>ProjectID</a:t>
            </a:r>
            <a:r>
              <a:rPr lang="en-US" sz="2200" dirty="0">
                <a:latin typeface="Consolas" panose="020B0609020204030204" pitchFamily="49" charset="0"/>
                <a:cs typeface="Consolas" panose="020B0609020204030204" pitchFamily="49" charset="0"/>
              </a:rPr>
              <a:t>, Name, StartDate, </a:t>
            </a:r>
            <a:r>
              <a:rPr lang="en-US" sz="2200" dirty="0" err="1">
                <a:latin typeface="Consolas" panose="020B0609020204030204" pitchFamily="49" charset="0"/>
                <a:cs typeface="Consolas" panose="020B0609020204030204" pitchFamily="49" charset="0"/>
              </a:rPr>
              <a:t>EndDate</a:t>
            </a:r>
            <a:r>
              <a:rPr lang="en-US" sz="2200" dirty="0">
                <a:latin typeface="Calibri" panose="020F0502020204030204" pitchFamily="34" charset="0"/>
                <a:cs typeface="Calibri" panose="020F0502020204030204" pitchFamily="34" charset="0"/>
              </a:rPr>
              <a:t>.</a:t>
            </a:r>
          </a:p>
          <a:p>
            <a:pPr marL="1257300" lvl="2" indent="-342900">
              <a:lnSpc>
                <a:spcPct val="150000"/>
              </a:lnSpc>
              <a:buFont typeface="Arial" panose="020B0604020202020204" pitchFamily="34" charset="0"/>
              <a:buChar char="•"/>
            </a:pPr>
            <a:r>
              <a:rPr lang="en-US" sz="2200" dirty="0">
                <a:latin typeface="Consolas" panose="020B0609020204030204" pitchFamily="49" charset="0"/>
                <a:cs typeface="Consolas" panose="020B0609020204030204" pitchFamily="49" charset="0"/>
              </a:rPr>
              <a:t>Tasks</a:t>
            </a:r>
            <a:r>
              <a:rPr lang="en-US" sz="2200" dirty="0">
                <a:latin typeface="Calibri" panose="020F0502020204030204" pitchFamily="34" charset="0"/>
                <a:cs typeface="Calibri" panose="020F0502020204030204" pitchFamily="34" charset="0"/>
              </a:rPr>
              <a:t>: </a:t>
            </a:r>
            <a:r>
              <a:rPr lang="en-US" sz="2200" dirty="0" err="1">
                <a:latin typeface="Consolas" panose="020B0609020204030204" pitchFamily="49" charset="0"/>
                <a:cs typeface="Consolas" panose="020B0609020204030204" pitchFamily="49" charset="0"/>
              </a:rPr>
              <a:t>TaskID</a:t>
            </a:r>
            <a:r>
              <a:rPr lang="en-US" sz="2200" dirty="0">
                <a:latin typeface="Consolas" panose="020B0609020204030204" pitchFamily="49" charset="0"/>
                <a:cs typeface="Consolas" panose="020B0609020204030204" pitchFamily="49" charset="0"/>
              </a:rPr>
              <a:t>, </a:t>
            </a:r>
            <a:r>
              <a:rPr lang="en-US" sz="2200" dirty="0" err="1">
                <a:latin typeface="Consolas" panose="020B0609020204030204" pitchFamily="49" charset="0"/>
                <a:cs typeface="Consolas" panose="020B0609020204030204" pitchFamily="49" charset="0"/>
              </a:rPr>
              <a:t>ProjectID</a:t>
            </a:r>
            <a:r>
              <a:rPr lang="en-US" sz="2200" dirty="0">
                <a:latin typeface="Consolas" panose="020B0609020204030204" pitchFamily="49" charset="0"/>
                <a:cs typeface="Consolas" panose="020B0609020204030204" pitchFamily="49" charset="0"/>
              </a:rPr>
              <a:t>, </a:t>
            </a:r>
            <a:r>
              <a:rPr lang="en-US" sz="2200" dirty="0" err="1">
                <a:latin typeface="Consolas" panose="020B0609020204030204" pitchFamily="49" charset="0"/>
                <a:cs typeface="Consolas" panose="020B0609020204030204" pitchFamily="49" charset="0"/>
              </a:rPr>
              <a:t>AssigneeID</a:t>
            </a:r>
            <a:r>
              <a:rPr lang="en-US" sz="2200" dirty="0">
                <a:latin typeface="Consolas" panose="020B0609020204030204" pitchFamily="49" charset="0"/>
                <a:cs typeface="Consolas" panose="020B0609020204030204" pitchFamily="49" charset="0"/>
              </a:rPr>
              <a:t>, Status</a:t>
            </a:r>
            <a:r>
              <a:rPr lang="en-US" sz="2200" dirty="0">
                <a:latin typeface="Calibri" panose="020F0502020204030204" pitchFamily="34" charset="0"/>
                <a:cs typeface="Calibri" panose="020F0502020204030204" pitchFamily="34" charset="0"/>
              </a:rPr>
              <a:t>.</a:t>
            </a:r>
          </a:p>
          <a:p>
            <a:pPr marL="1257300" lvl="2" indent="-342900">
              <a:lnSpc>
                <a:spcPct val="150000"/>
              </a:lnSpc>
              <a:buFont typeface="Arial" panose="020B0604020202020204" pitchFamily="34" charset="0"/>
              <a:buChar char="•"/>
            </a:pPr>
            <a:r>
              <a:rPr lang="en-US" sz="2200" dirty="0">
                <a:latin typeface="Consolas" panose="020B0609020204030204" pitchFamily="49" charset="0"/>
                <a:cs typeface="Consolas" panose="020B0609020204030204" pitchFamily="49" charset="0"/>
              </a:rPr>
              <a:t>Employees</a:t>
            </a:r>
            <a:r>
              <a:rPr lang="en-US" sz="2200" dirty="0">
                <a:latin typeface="Calibri" panose="020F0502020204030204" pitchFamily="34" charset="0"/>
                <a:cs typeface="Calibri" panose="020F0502020204030204" pitchFamily="34" charset="0"/>
              </a:rPr>
              <a:t>: </a:t>
            </a:r>
            <a:r>
              <a:rPr lang="en-US" sz="2200" dirty="0" err="1">
                <a:latin typeface="Consolas" panose="020B0609020204030204" pitchFamily="49" charset="0"/>
                <a:cs typeface="Consolas" panose="020B0609020204030204" pitchFamily="49" charset="0"/>
              </a:rPr>
              <a:t>EmployeeID</a:t>
            </a:r>
            <a:r>
              <a:rPr lang="en-US" sz="2200" dirty="0">
                <a:latin typeface="Consolas" panose="020B0609020204030204" pitchFamily="49" charset="0"/>
                <a:cs typeface="Consolas" panose="020B0609020204030204" pitchFamily="49" charset="0"/>
              </a:rPr>
              <a:t>, Name, Role</a:t>
            </a:r>
            <a:r>
              <a:rPr lang="en-US" sz="2200" dirty="0">
                <a:latin typeface="Calibri" panose="020F0502020204030204" pitchFamily="34" charset="0"/>
                <a:cs typeface="Calibri" panose="020F0502020204030204" pitchFamily="34" charset="0"/>
              </a:rPr>
              <a:t>.</a:t>
            </a:r>
          </a:p>
          <a:p>
            <a:pPr marL="1257300" lvl="2" indent="-342900">
              <a:lnSpc>
                <a:spcPct val="150000"/>
              </a:lnSpc>
              <a:buFont typeface="Arial" panose="020B0604020202020204" pitchFamily="34" charset="0"/>
              <a:buChar char="•"/>
            </a:pPr>
            <a:r>
              <a:rPr lang="en-US" sz="2200" dirty="0">
                <a:latin typeface="Calibri" panose="020F0502020204030204" pitchFamily="34" charset="0"/>
                <a:cs typeface="Calibri" panose="020F0502020204030204" pitchFamily="34" charset="0"/>
              </a:rPr>
              <a:t>Links ensure task assignments are clear and progress is updated in real time.</a:t>
            </a:r>
          </a:p>
        </p:txBody>
      </p:sp>
    </p:spTree>
    <p:extLst>
      <p:ext uri="{BB962C8B-B14F-4D97-AF65-F5344CB8AC3E}">
        <p14:creationId xmlns:p14="http://schemas.microsoft.com/office/powerpoint/2010/main" val="424063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838199" y="365125"/>
            <a:ext cx="11269718" cy="1325563"/>
          </a:xfrm>
        </p:spPr>
        <p:txBody>
          <a:bodyPr vert="horz" lIns="91440" tIns="45720" rIns="91440" bIns="45720" rtlCol="0" anchor="ctr">
            <a:normAutofit fontScale="90000"/>
          </a:bodyPr>
          <a:lstStyle/>
          <a:p>
            <a:pPr>
              <a:lnSpc>
                <a:spcPct val="150000"/>
              </a:lnSpc>
            </a:pPr>
            <a:r>
              <a:rPr lang="en-US" b="1" dirty="0">
                <a:latin typeface="Calibri" panose="020F0502020204030204" pitchFamily="34" charset="0"/>
                <a:cs typeface="Calibri" panose="020F0502020204030204" pitchFamily="34" charset="0"/>
              </a:rPr>
              <a:t>Using queries to extract data from relational databases</a:t>
            </a: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9</a:t>
            </a:fld>
            <a:endParaRPr lang="zh-CN" altLang="en-US" dirty="0">
              <a:latin typeface="Calibri" panose="020F0502020204030204" pitchFamily="34" charset="0"/>
              <a:cs typeface="Calibri" panose="020F0502020204030204" pitchFamily="34" charset="0"/>
            </a:endParaRPr>
          </a:p>
        </p:txBody>
      </p:sp>
      <p:sp>
        <p:nvSpPr>
          <p:cNvPr id="7" name="AutoShape 4" descr="What is social media marketing?">
            <a:extLst>
              <a:ext uri="{FF2B5EF4-FFF2-40B4-BE49-F238E27FC236}">
                <a16:creationId xmlns:a16="http://schemas.microsoft.com/office/drawing/2014/main" id="{E4D5CC2B-AE5E-1F3D-D45C-855BF24994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文本框 3">
            <a:extLst>
              <a:ext uri="{FF2B5EF4-FFF2-40B4-BE49-F238E27FC236}">
                <a16:creationId xmlns:a16="http://schemas.microsoft.com/office/drawing/2014/main" id="{D7FD0168-0B26-00CF-BA11-7028514EC316}"/>
              </a:ext>
            </a:extLst>
          </p:cNvPr>
          <p:cNvSpPr txBox="1"/>
          <p:nvPr/>
        </p:nvSpPr>
        <p:spPr>
          <a:xfrm>
            <a:off x="838199" y="2066989"/>
            <a:ext cx="10825636" cy="3913059"/>
          </a:xfrm>
          <a:prstGeom prst="rect">
            <a:avLst/>
          </a:prstGeom>
          <a:noFill/>
        </p:spPr>
        <p:txBody>
          <a:bodyPr wrap="square" rtlCol="0">
            <a:spAutoFit/>
          </a:bodyPr>
          <a:lstStyle/>
          <a:p>
            <a:pPr>
              <a:lnSpc>
                <a:spcPct val="150000"/>
              </a:lnSpc>
            </a:pPr>
            <a:r>
              <a:rPr lang="en-US" sz="2400" b="1" dirty="0">
                <a:latin typeface="Calibri" panose="020F0502020204030204" pitchFamily="34" charset="0"/>
                <a:cs typeface="Calibri" panose="020F0502020204030204" pitchFamily="34" charset="0"/>
              </a:rPr>
              <a:t>SQL</a:t>
            </a:r>
            <a:r>
              <a:rPr lang="en-US" sz="2400" dirty="0">
                <a:latin typeface="Calibri" panose="020F0502020204030204" pitchFamily="34" charset="0"/>
                <a:cs typeface="Calibri" panose="020F0502020204030204" pitchFamily="34" charset="0"/>
              </a:rPr>
              <a:t>, or </a:t>
            </a:r>
            <a:r>
              <a:rPr lang="en-US" sz="2400" b="1" dirty="0">
                <a:latin typeface="Calibri" panose="020F0502020204030204" pitchFamily="34" charset="0"/>
                <a:cs typeface="Calibri" panose="020F0502020204030204" pitchFamily="34" charset="0"/>
              </a:rPr>
              <a:t>Structured Query Languages</a:t>
            </a:r>
            <a:r>
              <a:rPr lang="en-US" sz="2400" dirty="0">
                <a:latin typeface="Calibri" panose="020F0502020204030204" pitchFamily="34" charset="0"/>
                <a:cs typeface="Calibri" panose="020F0502020204030204" pitchFamily="34" charset="0"/>
              </a:rPr>
              <a:t>, is a querying language used for extracting information form relational databases. Offers simple commands to specify:</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What is to be</a:t>
            </a:r>
            <a:r>
              <a:rPr lang="zh-CN" altLang="en-US" sz="2400" dirty="0">
                <a:latin typeface="Calibri" panose="020F0502020204030204" pitchFamily="34" charset="0"/>
                <a:cs typeface="Calibri" panose="020F0502020204030204" pitchFamily="34" charset="0"/>
              </a:rPr>
              <a:t> </a:t>
            </a:r>
            <a:r>
              <a:rPr lang="en-US" altLang="zh-CN" sz="2400" dirty="0">
                <a:latin typeface="Calibri" panose="020F0502020204030204" pitchFamily="34" charset="0"/>
                <a:cs typeface="Calibri" panose="020F0502020204030204" pitchFamily="34" charset="0"/>
              </a:rPr>
              <a:t>retrieved from the database.</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Table from which it needs to be extracted.</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Grouping records with matching values.</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Dictating the sequence in which the query results are displayed.</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Limiting the number of results that can be returned by the query.</a:t>
            </a:r>
          </a:p>
        </p:txBody>
      </p:sp>
    </p:spTree>
    <p:extLst>
      <p:ext uri="{BB962C8B-B14F-4D97-AF65-F5344CB8AC3E}">
        <p14:creationId xmlns:p14="http://schemas.microsoft.com/office/powerpoint/2010/main" val="29196920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11567</TotalTime>
  <Words>3243</Words>
  <Application>Microsoft Macintosh PowerPoint</Application>
  <PresentationFormat>Widescreen</PresentationFormat>
  <Paragraphs>417</Paragraphs>
  <Slides>59</Slides>
  <Notes>53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等线</vt:lpstr>
      <vt:lpstr>等线 Light</vt:lpstr>
      <vt:lpstr>Arial</vt:lpstr>
      <vt:lpstr>Arial</vt:lpstr>
      <vt:lpstr>Calibri</vt:lpstr>
      <vt:lpstr>Consolas</vt:lpstr>
      <vt:lpstr>Source Sans Pro</vt:lpstr>
      <vt:lpstr>Office Theme</vt:lpstr>
      <vt:lpstr>Lecture 2: Data Acquisition</vt:lpstr>
      <vt:lpstr>Outline</vt:lpstr>
      <vt:lpstr>Sources of data</vt:lpstr>
      <vt:lpstr>Relational databases</vt:lpstr>
      <vt:lpstr>Relational databases (examples)</vt:lpstr>
      <vt:lpstr>Relational databases (examples) </vt:lpstr>
      <vt:lpstr>Relational databases (examples)</vt:lpstr>
      <vt:lpstr>Relational databases (examples)</vt:lpstr>
      <vt:lpstr>Using queries to extract data from relational databases</vt:lpstr>
      <vt:lpstr>Relational databases (examples) </vt:lpstr>
      <vt:lpstr>Using queries to extract data from relational databases (examples)</vt:lpstr>
      <vt:lpstr>Using queries to extract data from relational databases (examples)</vt:lpstr>
      <vt:lpstr>Using queries to extract data from relational databases (examples)</vt:lpstr>
      <vt:lpstr>Using queries to extract data from relational databases (examples)</vt:lpstr>
      <vt:lpstr>Using queries to extract data from non-relational databases</vt:lpstr>
      <vt:lpstr>Flat file and XML datasets</vt:lpstr>
      <vt:lpstr>Flat files</vt:lpstr>
      <vt:lpstr>APIs and web services</vt:lpstr>
      <vt:lpstr>APIs and web services (examples)</vt:lpstr>
      <vt:lpstr>APIs and web services (examples)</vt:lpstr>
      <vt:lpstr>Sources for gathering data – web </vt:lpstr>
      <vt:lpstr>PowerPoint Presentation</vt:lpstr>
      <vt:lpstr>Types of file formats (2)</vt:lpstr>
      <vt:lpstr>Application Programming Interfaces (or APIs)</vt:lpstr>
      <vt:lpstr>API examples</vt:lpstr>
      <vt:lpstr>Data streams and feeds</vt:lpstr>
      <vt:lpstr>Sources for gathering data – sensor data</vt:lpstr>
      <vt:lpstr>Data streams and feeds examples</vt:lpstr>
      <vt:lpstr>Data streams and feeds tools</vt:lpstr>
      <vt:lpstr>Sources for gathering data – data exchange</vt:lpstr>
      <vt:lpstr>Other sources for gathering data</vt:lpstr>
      <vt:lpstr>Outline</vt:lpstr>
      <vt:lpstr>Web scraping</vt:lpstr>
      <vt:lpstr>Web scraping examples</vt:lpstr>
      <vt:lpstr>Web scraping tools</vt:lpstr>
      <vt:lpstr>The web speaks HTTP</vt:lpstr>
      <vt:lpstr>HTTP</vt:lpstr>
      <vt:lpstr>Hypertext Markup Language (HTML)</vt:lpstr>
      <vt:lpstr>HTML format</vt:lpstr>
      <vt:lpstr>HTML parsing</vt:lpstr>
      <vt:lpstr>General web scraping procedure</vt:lpstr>
      <vt:lpstr>Identifying data for scraping (1)</vt:lpstr>
      <vt:lpstr>Identifying data for scraping (2)</vt:lpstr>
      <vt:lpstr>Identifying data for scraping (3)</vt:lpstr>
      <vt:lpstr>Identifying data for scraping (4)</vt:lpstr>
      <vt:lpstr>Web scraping</vt:lpstr>
      <vt:lpstr>Importing data into data repositories</vt:lpstr>
      <vt:lpstr>Importing structured data</vt:lpstr>
      <vt:lpstr>Importing unstructured data</vt:lpstr>
      <vt:lpstr>Outline</vt:lpstr>
      <vt:lpstr>From web scraping to web crawling</vt:lpstr>
      <vt:lpstr>Web scraping VS Web crawling</vt:lpstr>
      <vt:lpstr>Different use cases</vt:lpstr>
      <vt:lpstr>Tools</vt:lpstr>
      <vt:lpstr>Web crawling process</vt:lpstr>
      <vt:lpstr>What any crawler MUST do？</vt:lpstr>
      <vt:lpstr>Robots.txt</vt:lpstr>
      <vt:lpstr>PowerPoint Presentation</vt:lpstr>
      <vt:lpstr>Appendix 1.https://www.coursera.org/learn/introduction-to-data-analytics/home/week/3 2.https://www.ics.uci.edu/~lopes/teaching/cs221W15/slides/WebCrawling.pdf 3. https://link.springer.com/content/pdf/10.1007/978-1-4842-3582-9.pdf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Shuqi</dc:creator>
  <cp:lastModifiedBy>Yifan 张祎凡</cp:lastModifiedBy>
  <cp:revision>680</cp:revision>
  <dcterms:created xsi:type="dcterms:W3CDTF">2021-10-14T03:39:06Z</dcterms:created>
  <dcterms:modified xsi:type="dcterms:W3CDTF">2025-01-15T01:30:36Z</dcterms:modified>
</cp:coreProperties>
</file>